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sldIdLst>
    <p:sldId id="298" r:id="rId5"/>
    <p:sldId id="287" r:id="rId6"/>
    <p:sldId id="332" r:id="rId7"/>
    <p:sldId id="365" r:id="rId8"/>
    <p:sldId id="333" r:id="rId9"/>
    <p:sldId id="334" r:id="rId10"/>
    <p:sldId id="335" r:id="rId11"/>
    <p:sldId id="336" r:id="rId12"/>
    <p:sldId id="340" r:id="rId13"/>
    <p:sldId id="337" r:id="rId14"/>
    <p:sldId id="338" r:id="rId15"/>
    <p:sldId id="339" r:id="rId16"/>
    <p:sldId id="341" r:id="rId17"/>
    <p:sldId id="342" r:id="rId18"/>
    <p:sldId id="343" r:id="rId19"/>
    <p:sldId id="344" r:id="rId20"/>
    <p:sldId id="345" r:id="rId21"/>
    <p:sldId id="346" r:id="rId22"/>
    <p:sldId id="347" r:id="rId23"/>
    <p:sldId id="348"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62" r:id="rId38"/>
    <p:sldId id="363" r:id="rId39"/>
    <p:sldId id="285" r:id="rId40"/>
    <p:sldId id="364" r:id="rId4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24D700-BCD5-47C1-AB63-87B81C4C04B4}">
          <p14:sldIdLst>
            <p14:sldId id="298"/>
            <p14:sldId id="287"/>
            <p14:sldId id="332"/>
            <p14:sldId id="365"/>
            <p14:sldId id="333"/>
            <p14:sldId id="334"/>
            <p14:sldId id="335"/>
            <p14:sldId id="336"/>
            <p14:sldId id="340"/>
            <p14:sldId id="337"/>
            <p14:sldId id="338"/>
            <p14:sldId id="339"/>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285"/>
            <p14:sldId id="36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1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04280F-C7F2-6BB8-424A-5BB541D4DE26}" v="208" dt="2024-12-10T01:55:33.712"/>
    <p1510:client id="{4E24EF7B-1FAC-8C21-51FA-DB13A06238D5}" v="11" dt="2024-12-09T18:39:18.208"/>
    <p1510:client id="{568ECE2A-71F2-9E45-F267-EE8F9AED9AA4}" v="83" dt="2024-12-09T21:15:54.131"/>
    <p1510:client id="{57F6E4A4-A8B1-2F47-4E40-9E5C23EE6FD7}" v="160" dt="2024-12-09T17:23:01.257"/>
    <p1510:client id="{64A9023F-86D9-F0CF-3DC3-04550532DEE7}" v="543" dt="2024-12-10T01:13:19.816"/>
    <p1510:client id="{64D7D27C-D231-3A59-5F03-11C83BB5E8AC}" v="1291" dt="2024-12-10T04:49:27.412"/>
    <p1510:client id="{8246A539-461A-03CF-8D0C-21B74EC0B94D}" v="5" dt="2024-12-10T02:25:41.481"/>
    <p1510:client id="{88BF004B-4FFD-8FB9-D67D-A7B3437E071C}" v="207" dt="2024-12-09T20:40:07.456"/>
    <p1510:client id="{948EA6DE-0882-4E74-A6FB-3C5D2864DB30}" v="614" dt="2024-12-10T04:45:26.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635"/>
  </p:normalViewPr>
  <p:slideViewPr>
    <p:cSldViewPr snapToGrid="0">
      <p:cViewPr>
        <p:scale>
          <a:sx n="143" d="100"/>
          <a:sy n="143" d="100"/>
        </p:scale>
        <p:origin x="45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4/19/25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DB341C-843E-6244-9C40-DD933A1134AC}" type="slidenum">
              <a:rPr lang="en-US" smtClean="0"/>
              <a:t>1</a:t>
            </a:fld>
            <a:endParaRPr lang="en-US"/>
          </a:p>
        </p:txBody>
      </p:sp>
    </p:spTree>
    <p:extLst>
      <p:ext uri="{BB962C8B-B14F-4D97-AF65-F5344CB8AC3E}">
        <p14:creationId xmlns:p14="http://schemas.microsoft.com/office/powerpoint/2010/main" val="501623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a:latin typeface="IBM Plex Sans" panose="020B0503050203000203" pitchFamily="34" charset="0"/>
              </a:rPr>
              <a:t>INSTRUCTIONS TO REPLACE IMAGE:</a:t>
            </a:r>
          </a:p>
          <a:p>
            <a:endParaRPr lang="en-US" b="1">
              <a:latin typeface="IBM Plex Sans" panose="020B0503050203000203" pitchFamily="34" charset="0"/>
            </a:endParaRPr>
          </a:p>
          <a:p>
            <a:pPr marL="342900" indent="-342900">
              <a:lnSpc>
                <a:spcPct val="150000"/>
              </a:lnSpc>
              <a:buFont typeface="+mj-lt"/>
              <a:buAutoNum type="arabicPeriod"/>
            </a:pPr>
            <a:r>
              <a:rPr lang="en-US" sz="1400" b="0">
                <a:latin typeface="IBM Plex Sans" panose="020B0503050203000203" pitchFamily="34" charset="0"/>
              </a:rPr>
              <a:t>Go to View&gt;Slide Master</a:t>
            </a:r>
          </a:p>
          <a:p>
            <a:pPr marL="342900" indent="-342900">
              <a:lnSpc>
                <a:spcPct val="150000"/>
              </a:lnSpc>
              <a:buFont typeface="+mj-lt"/>
              <a:buAutoNum type="arabicPeriod"/>
            </a:pPr>
            <a:r>
              <a:rPr lang="en-US" sz="1400" b="0">
                <a:latin typeface="IBM Plex Sans" panose="020B0503050203000203" pitchFamily="34" charset="0"/>
              </a:rPr>
              <a:t>Locate this layout and duplicate it</a:t>
            </a:r>
          </a:p>
          <a:p>
            <a:pPr marL="342900" indent="-342900">
              <a:lnSpc>
                <a:spcPct val="150000"/>
              </a:lnSpc>
              <a:buFont typeface="+mj-lt"/>
              <a:buAutoNum type="arabicPeriod"/>
            </a:pPr>
            <a:r>
              <a:rPr lang="en-US" sz="1400" b="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a:latin typeface="IBM Plex Sans" panose="020B0503050203000203" pitchFamily="34" charset="0"/>
              </a:rPr>
              <a:t>Scroll to “Change Picture”</a:t>
            </a:r>
          </a:p>
          <a:p>
            <a:pPr marL="342900" indent="-342900">
              <a:lnSpc>
                <a:spcPct val="150000"/>
              </a:lnSpc>
              <a:buFont typeface="+mj-lt"/>
              <a:buAutoNum type="arabicPeriod"/>
            </a:pPr>
            <a:r>
              <a:rPr lang="en-US" sz="1400" b="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a:latin typeface="IBM Plex Sans" panose="020B0503050203000203" pitchFamily="34" charset="0"/>
              </a:rPr>
              <a:t>Select desired image</a:t>
            </a:r>
          </a:p>
          <a:p>
            <a:pPr marL="342900" indent="-342900">
              <a:lnSpc>
                <a:spcPct val="150000"/>
              </a:lnSpc>
              <a:buFont typeface="+mj-lt"/>
              <a:buAutoNum type="arabicPeriod"/>
            </a:pPr>
            <a:r>
              <a:rPr lang="en-US" sz="1400" b="0">
                <a:latin typeface="IBM Plex Sans" panose="020B0503050203000203" pitchFamily="34" charset="0"/>
              </a:rPr>
              <a:t>Resize and crop image as necessary</a:t>
            </a:r>
          </a:p>
          <a:p>
            <a:pPr marL="342900" indent="-342900">
              <a:lnSpc>
                <a:spcPct val="150000"/>
              </a:lnSpc>
              <a:buFont typeface="+mj-lt"/>
              <a:buAutoNum type="arabicPeriod"/>
            </a:pPr>
            <a:r>
              <a:rPr lang="en-US" sz="1400" b="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ydataai/ydata-profiling" TargetMode="External"/><Relationship Id="rId3" Type="http://schemas.openxmlformats.org/officeDocument/2006/relationships/hyperlink" Target="https://scikit-learn.org/stable/" TargetMode="External"/><Relationship Id="rId7" Type="http://schemas.openxmlformats.org/officeDocument/2006/relationships/hyperlink" Target="https://numpy.org/doc/" TargetMode="External"/><Relationship Id="rId2" Type="http://schemas.openxmlformats.org/officeDocument/2006/relationships/hyperlink" Target="https://www.kaggle.com/datasets/kukuroo3/body-signal-of-smoking/data" TargetMode="External"/><Relationship Id="rId1" Type="http://schemas.openxmlformats.org/officeDocument/2006/relationships/slideLayout" Target="../slideLayouts/slideLayout7.xml"/><Relationship Id="rId6" Type="http://schemas.openxmlformats.org/officeDocument/2006/relationships/hyperlink" Target="https://seaborn.pydata.org/" TargetMode="External"/><Relationship Id="rId5" Type="http://schemas.openxmlformats.org/officeDocument/2006/relationships/hyperlink" Target="https://matplotlib.org/" TargetMode="External"/><Relationship Id="rId4" Type="http://schemas.openxmlformats.org/officeDocument/2006/relationships/hyperlink" Target="https://pandas.pydata.org/doc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kukuroo3/body-signal-of-smoking/data"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B49E-3C64-2C39-12BF-92260D4880C0}"/>
              </a:ext>
            </a:extLst>
          </p:cNvPr>
          <p:cNvSpPr>
            <a:spLocks noGrp="1"/>
          </p:cNvSpPr>
          <p:nvPr>
            <p:ph type="ctrTitle"/>
          </p:nvPr>
        </p:nvSpPr>
        <p:spPr>
          <a:xfrm>
            <a:off x="351856" y="615534"/>
            <a:ext cx="11488270" cy="2061531"/>
          </a:xfrm>
          <a:effectLst>
            <a:outerShdw blurRad="50800" dist="38100" dir="2700000" algn="tl" rotWithShape="0">
              <a:prstClr val="black">
                <a:alpha val="40000"/>
              </a:prstClr>
            </a:outerShdw>
          </a:effectLst>
        </p:spPr>
        <p:txBody>
          <a:bodyPr>
            <a:noAutofit/>
          </a:bodyPr>
          <a:lstStyle/>
          <a:p>
            <a:pPr algn="ctr"/>
            <a:r>
              <a:rPr lang="en-US" sz="3600" b="1" dirty="0">
                <a:latin typeface="Arial" panose="020B0604020202020204" pitchFamily="34" charset="0"/>
                <a:cs typeface="Arial" panose="020B0604020202020204" pitchFamily="34" charset="0"/>
              </a:rPr>
              <a:t>Predicting Smoking Status Using Health Indicators</a:t>
            </a:r>
          </a:p>
        </p:txBody>
      </p:sp>
      <p:sp>
        <p:nvSpPr>
          <p:cNvPr id="3" name="Subtitle 2">
            <a:extLst>
              <a:ext uri="{FF2B5EF4-FFF2-40B4-BE49-F238E27FC236}">
                <a16:creationId xmlns:a16="http://schemas.microsoft.com/office/drawing/2014/main" id="{99A3209D-C0F3-8531-50A3-451E43815926}"/>
              </a:ext>
            </a:extLst>
          </p:cNvPr>
          <p:cNvSpPr>
            <a:spLocks noGrp="1"/>
          </p:cNvSpPr>
          <p:nvPr>
            <p:ph type="subTitle" idx="1"/>
          </p:nvPr>
        </p:nvSpPr>
        <p:spPr>
          <a:xfrm>
            <a:off x="2575120" y="2663192"/>
            <a:ext cx="7041742" cy="934635"/>
          </a:xfrm>
          <a:effectLst>
            <a:outerShdw blurRad="50800" dist="38100" dir="2700000" algn="tl" rotWithShape="0">
              <a:prstClr val="black">
                <a:alpha val="40000"/>
              </a:prstClr>
            </a:outerShdw>
          </a:effectLst>
        </p:spPr>
        <p:txBody>
          <a:bodyPr>
            <a:normAutofit/>
          </a:bodyPr>
          <a:lstStyle/>
          <a:p>
            <a:pPr algn="ctr"/>
            <a:r>
              <a:rPr lang="en-US" sz="1600" b="1" dirty="0">
                <a:latin typeface="Arial" panose="020B0604020202020204" pitchFamily="34" charset="0"/>
                <a:cs typeface="Arial" panose="020B0604020202020204" pitchFamily="34" charset="0"/>
              </a:rPr>
              <a:t>CS 513 A - Knowledge Discovery &amp; Data Mining (Spring 2025 )</a:t>
            </a:r>
          </a:p>
        </p:txBody>
      </p:sp>
      <p:sp>
        <p:nvSpPr>
          <p:cNvPr id="4" name="Text Placeholder 3">
            <a:extLst>
              <a:ext uri="{FF2B5EF4-FFF2-40B4-BE49-F238E27FC236}">
                <a16:creationId xmlns:a16="http://schemas.microsoft.com/office/drawing/2014/main" id="{4D3D2688-4A7E-DC98-18A0-887BB0E62A13}"/>
              </a:ext>
            </a:extLst>
          </p:cNvPr>
          <p:cNvSpPr>
            <a:spLocks noGrp="1"/>
          </p:cNvSpPr>
          <p:nvPr>
            <p:ph type="body" sz="quarter" idx="11"/>
          </p:nvPr>
        </p:nvSpPr>
        <p:spPr>
          <a:xfrm>
            <a:off x="2632571" y="3067588"/>
            <a:ext cx="6854708" cy="422507"/>
          </a:xfrm>
          <a:effectLst>
            <a:outerShdw blurRad="50800" dist="38100" dir="2700000" algn="tl" rotWithShape="0">
              <a:prstClr val="black">
                <a:alpha val="40000"/>
              </a:prstClr>
            </a:outerShdw>
          </a:effectLst>
        </p:spPr>
        <p:txBody>
          <a:bodyPr>
            <a:noAutofit/>
          </a:bodyPr>
          <a:lstStyle/>
          <a:p>
            <a:pPr algn="ctr"/>
            <a:r>
              <a:rPr lang="en-US" sz="1600" dirty="0">
                <a:latin typeface="Arial" panose="020B0604020202020204" pitchFamily="34" charset="0"/>
                <a:cs typeface="Arial" panose="020B0604020202020204" pitchFamily="34" charset="0"/>
              </a:rPr>
              <a:t>Group 4</a:t>
            </a:r>
          </a:p>
        </p:txBody>
      </p:sp>
      <p:pic>
        <p:nvPicPr>
          <p:cNvPr id="11" name="Picture 10" descr="A person with curly hair smiling at the camera&#10;&#10;AI-generated content may be incorrect.">
            <a:extLst>
              <a:ext uri="{FF2B5EF4-FFF2-40B4-BE49-F238E27FC236}">
                <a16:creationId xmlns:a16="http://schemas.microsoft.com/office/drawing/2014/main" id="{5513EEFA-32DB-40D7-200C-CDB401A8A740}"/>
              </a:ext>
            </a:extLst>
          </p:cNvPr>
          <p:cNvPicPr>
            <a:picLocks noChangeAspect="1"/>
          </p:cNvPicPr>
          <p:nvPr/>
        </p:nvPicPr>
        <p:blipFill>
          <a:blip r:embed="rId3"/>
          <a:stretch>
            <a:fillRect/>
          </a:stretch>
        </p:blipFill>
        <p:spPr>
          <a:xfrm>
            <a:off x="1300729" y="3630000"/>
            <a:ext cx="2098705" cy="2098705"/>
          </a:xfrm>
          <a:prstGeom prst="rect">
            <a:avLst/>
          </a:prstGeom>
          <a:ln>
            <a:noFill/>
          </a:ln>
          <a:effectLst>
            <a:outerShdw blurRad="63500" sx="102000" sy="102000" algn="ctr" rotWithShape="0">
              <a:prstClr val="black">
                <a:alpha val="40000"/>
              </a:prstClr>
            </a:outerShdw>
          </a:effectLst>
        </p:spPr>
      </p:pic>
      <p:pic>
        <p:nvPicPr>
          <p:cNvPr id="13" name="Picture 12" descr="A person with a beard and mustache wearing a suit&#10;&#10;AI-generated content may be incorrect.">
            <a:extLst>
              <a:ext uri="{FF2B5EF4-FFF2-40B4-BE49-F238E27FC236}">
                <a16:creationId xmlns:a16="http://schemas.microsoft.com/office/drawing/2014/main" id="{C65E90D2-BC10-EFC7-3D06-A48D4C50EEB2}"/>
              </a:ext>
            </a:extLst>
          </p:cNvPr>
          <p:cNvPicPr>
            <a:picLocks noChangeAspect="1"/>
          </p:cNvPicPr>
          <p:nvPr/>
        </p:nvPicPr>
        <p:blipFill>
          <a:blip r:embed="rId4"/>
          <a:stretch>
            <a:fillRect/>
          </a:stretch>
        </p:blipFill>
        <p:spPr>
          <a:xfrm>
            <a:off x="5010573" y="3629999"/>
            <a:ext cx="2098705" cy="2098705"/>
          </a:xfrm>
          <a:prstGeom prst="rect">
            <a:avLst/>
          </a:prstGeom>
          <a:ln>
            <a:noFill/>
          </a:ln>
          <a:effectLst>
            <a:outerShdw blurRad="63500" sx="102000" sy="102000" algn="ctr" rotWithShape="0">
              <a:prstClr val="black">
                <a:alpha val="40000"/>
              </a:prstClr>
            </a:outerShdw>
          </a:effectLst>
        </p:spPr>
      </p:pic>
      <p:pic>
        <p:nvPicPr>
          <p:cNvPr id="15" name="Picture 14" descr="A person smiling for a picture&#10;&#10;AI-generated content may be incorrect.">
            <a:extLst>
              <a:ext uri="{FF2B5EF4-FFF2-40B4-BE49-F238E27FC236}">
                <a16:creationId xmlns:a16="http://schemas.microsoft.com/office/drawing/2014/main" id="{4494D3A8-44DA-224D-17F9-4C85C3325E10}"/>
              </a:ext>
            </a:extLst>
          </p:cNvPr>
          <p:cNvPicPr>
            <a:picLocks noChangeAspect="1"/>
          </p:cNvPicPr>
          <p:nvPr/>
        </p:nvPicPr>
        <p:blipFill>
          <a:blip r:embed="rId5"/>
          <a:stretch>
            <a:fillRect/>
          </a:stretch>
        </p:blipFill>
        <p:spPr>
          <a:xfrm>
            <a:off x="8673512" y="3629998"/>
            <a:ext cx="2098705" cy="2098705"/>
          </a:xfrm>
          <a:prstGeom prst="rect">
            <a:avLst/>
          </a:prstGeom>
          <a:ln>
            <a:noFill/>
          </a:ln>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5B30F275-F60F-0C95-0A1C-F96ADA246352}"/>
              </a:ext>
            </a:extLst>
          </p:cNvPr>
          <p:cNvSpPr txBox="1"/>
          <p:nvPr/>
        </p:nvSpPr>
        <p:spPr>
          <a:xfrm>
            <a:off x="833202" y="5878500"/>
            <a:ext cx="3033757" cy="313932"/>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354" rtl="0" eaLnBrk="1" fontAlgn="auto" latinLnBrk="0" hangingPunct="1">
              <a:lnSpc>
                <a:spcPct val="90000"/>
              </a:lnSpc>
              <a:spcBef>
                <a:spcPts val="1000"/>
              </a:spcBef>
              <a:spcAft>
                <a:spcPts val="0"/>
              </a:spcAft>
              <a:buClr>
                <a:srgbClr val="E6832E"/>
              </a:buClr>
              <a:buSzTx/>
              <a:buFont typeface="Wingdings" pitchFamily="2" charset="2"/>
              <a:buNone/>
              <a:tabLst/>
              <a:defRPr/>
            </a:pPr>
            <a:r>
              <a:rPr lang="en-US" sz="1600" b="1" dirty="0">
                <a:solidFill>
                  <a:srgbClr val="FFFFFF"/>
                </a:solidFill>
                <a:latin typeface="Arial" panose="020B0604020202020204" pitchFamily="34" charset="0"/>
                <a:cs typeface="Arial" panose="020B0604020202020204" pitchFamily="34" charset="0"/>
              </a:rPr>
              <a:t>Himanshu Hemanth </a:t>
            </a:r>
            <a:r>
              <a:rPr lang="en-US" sz="1600" b="1" dirty="0" err="1">
                <a:solidFill>
                  <a:srgbClr val="FFFFFF"/>
                </a:solidFill>
                <a:latin typeface="Arial" panose="020B0604020202020204" pitchFamily="34" charset="0"/>
                <a:cs typeface="Arial" panose="020B0604020202020204" pitchFamily="34" charset="0"/>
              </a:rPr>
              <a:t>Paithane</a:t>
            </a:r>
            <a:endParaRPr lang="en-US" sz="1600" b="1" dirty="0">
              <a:solidFill>
                <a:srgbClr val="FFFFFF"/>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54AF5F0-D8C3-92BD-B6F6-3E2AEF038F1C}"/>
              </a:ext>
            </a:extLst>
          </p:cNvPr>
          <p:cNvSpPr txBox="1"/>
          <p:nvPr/>
        </p:nvSpPr>
        <p:spPr>
          <a:xfrm>
            <a:off x="4579113" y="5878500"/>
            <a:ext cx="3033757" cy="313932"/>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354" rtl="0" eaLnBrk="1" fontAlgn="auto" latinLnBrk="0" hangingPunct="1">
              <a:lnSpc>
                <a:spcPct val="90000"/>
              </a:lnSpc>
              <a:spcBef>
                <a:spcPts val="1000"/>
              </a:spcBef>
              <a:spcAft>
                <a:spcPts val="0"/>
              </a:spcAft>
              <a:buClr>
                <a:srgbClr val="E6832E"/>
              </a:buClr>
              <a:buSzTx/>
              <a:buFont typeface="Wingdings" pitchFamily="2" charset="2"/>
              <a:buNone/>
              <a:tabLst/>
              <a:defRPr/>
            </a:pPr>
            <a:r>
              <a:rPr lang="en-US" sz="1600" b="1" dirty="0">
                <a:solidFill>
                  <a:srgbClr val="FFFFFF"/>
                </a:solidFill>
                <a:latin typeface="Arial" panose="020B0604020202020204" pitchFamily="34" charset="0"/>
                <a:cs typeface="Arial" panose="020B0604020202020204" pitchFamily="34" charset="0"/>
              </a:rPr>
              <a:t>Vishnu Vardhan Putta</a:t>
            </a:r>
          </a:p>
        </p:txBody>
      </p:sp>
      <p:sp>
        <p:nvSpPr>
          <p:cNvPr id="18" name="TextBox 17">
            <a:extLst>
              <a:ext uri="{FF2B5EF4-FFF2-40B4-BE49-F238E27FC236}">
                <a16:creationId xmlns:a16="http://schemas.microsoft.com/office/drawing/2014/main" id="{1C9ED9B4-7BBA-33CC-E44B-527B2D4C1F0C}"/>
              </a:ext>
            </a:extLst>
          </p:cNvPr>
          <p:cNvSpPr txBox="1"/>
          <p:nvPr/>
        </p:nvSpPr>
        <p:spPr>
          <a:xfrm>
            <a:off x="8205985" y="5878500"/>
            <a:ext cx="3033757" cy="313932"/>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354" rtl="0" eaLnBrk="1" fontAlgn="auto" latinLnBrk="0" hangingPunct="1">
              <a:lnSpc>
                <a:spcPct val="90000"/>
              </a:lnSpc>
              <a:spcBef>
                <a:spcPts val="1000"/>
              </a:spcBef>
              <a:spcAft>
                <a:spcPts val="0"/>
              </a:spcAft>
              <a:buClr>
                <a:srgbClr val="E6832E"/>
              </a:buClr>
              <a:buSzTx/>
              <a:buFont typeface="Wingdings" pitchFamily="2" charset="2"/>
              <a:buNone/>
              <a:tabLst/>
              <a:defRPr/>
            </a:pPr>
            <a:r>
              <a:rPr lang="en-US" sz="1600" b="1" dirty="0">
                <a:solidFill>
                  <a:srgbClr val="FFFFFF"/>
                </a:solidFill>
                <a:latin typeface="Arial" panose="020B0604020202020204" pitchFamily="34" charset="0"/>
                <a:cs typeface="Arial" panose="020B0604020202020204" pitchFamily="34" charset="0"/>
              </a:rPr>
              <a:t>Aditya Yadav</a:t>
            </a:r>
          </a:p>
        </p:txBody>
      </p:sp>
      <p:sp>
        <p:nvSpPr>
          <p:cNvPr id="19" name="Text Placeholder 3">
            <a:extLst>
              <a:ext uri="{FF2B5EF4-FFF2-40B4-BE49-F238E27FC236}">
                <a16:creationId xmlns:a16="http://schemas.microsoft.com/office/drawing/2014/main" id="{C0972D62-DD46-0EC3-2739-7FF8DF47ADBC}"/>
              </a:ext>
            </a:extLst>
          </p:cNvPr>
          <p:cNvSpPr txBox="1">
            <a:spLocks/>
          </p:cNvSpPr>
          <p:nvPr/>
        </p:nvSpPr>
        <p:spPr>
          <a:xfrm>
            <a:off x="5312984" y="455717"/>
            <a:ext cx="1566014" cy="1047780"/>
          </a:xfrm>
          <a:prstGeom prst="roundRect">
            <a:avLst/>
          </a:prstGeom>
          <a:ln>
            <a:solidFill>
              <a:schemeClr val="bg1"/>
            </a:solidFill>
          </a:ln>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oAutofit/>
          </a:bodyPr>
          <a:lstStyle>
            <a:lvl1pPr marL="0" indent="0" algn="r" defTabSz="914354" rtl="0" eaLnBrk="1" latinLnBrk="0" hangingPunct="1">
              <a:lnSpc>
                <a:spcPct val="90000"/>
              </a:lnSpc>
              <a:spcBef>
                <a:spcPts val="1000"/>
              </a:spcBef>
              <a:buClr>
                <a:schemeClr val="accent4"/>
              </a:buClr>
              <a:buFont typeface="Wingdings" pitchFamily="2" charset="2"/>
              <a:buNone/>
              <a:defRPr sz="1800" b="1" i="0" kern="1200">
                <a:solidFill>
                  <a:schemeClr val="bg1"/>
                </a:solidFill>
                <a:latin typeface="IBM Plex Sans SemiBold" panose="020B0503050203000203" pitchFamily="34" charset="0"/>
                <a:ea typeface="+mn-ea"/>
                <a:cs typeface="+mn-cs"/>
              </a:defRPr>
            </a:lvl1pPr>
            <a:lvl2pPr marL="457178" indent="0" algn="r" defTabSz="914354" rtl="0" eaLnBrk="1" latinLnBrk="0" hangingPunct="1">
              <a:lnSpc>
                <a:spcPct val="90000"/>
              </a:lnSpc>
              <a:spcBef>
                <a:spcPts val="500"/>
              </a:spcBef>
              <a:buClr>
                <a:schemeClr val="accent4"/>
              </a:buClr>
              <a:buFont typeface="System Font Regular"/>
              <a:buNone/>
              <a:defRPr sz="1800" b="0" i="0" kern="1200">
                <a:solidFill>
                  <a:schemeClr val="tx1"/>
                </a:solidFill>
                <a:latin typeface="IBM Plex Sans" panose="020B0503050203000203" pitchFamily="34" charset="0"/>
                <a:ea typeface="+mn-ea"/>
                <a:cs typeface="+mn-cs"/>
              </a:defRPr>
            </a:lvl2pPr>
            <a:lvl3pPr marL="914354" indent="0" algn="r" defTabSz="914354" rtl="0" eaLnBrk="1" latinLnBrk="0" hangingPunct="1">
              <a:lnSpc>
                <a:spcPct val="90000"/>
              </a:lnSpc>
              <a:spcBef>
                <a:spcPts val="500"/>
              </a:spcBef>
              <a:buClr>
                <a:schemeClr val="accent4"/>
              </a:buClr>
              <a:buFont typeface="System Font Regular"/>
              <a:buNone/>
              <a:defRPr sz="1600" b="0" i="0" kern="1200">
                <a:solidFill>
                  <a:schemeClr val="tx1"/>
                </a:solidFill>
                <a:latin typeface="IBM Plex Sans" panose="020B0503050203000203" pitchFamily="34" charset="0"/>
                <a:ea typeface="+mn-ea"/>
                <a:cs typeface="+mn-cs"/>
              </a:defRPr>
            </a:lvl3pPr>
            <a:lvl4pPr marL="1371532" indent="0" algn="r" defTabSz="914354" rtl="0" eaLnBrk="1" latinLnBrk="0" hangingPunct="1">
              <a:lnSpc>
                <a:spcPct val="90000"/>
              </a:lnSpc>
              <a:spcBef>
                <a:spcPts val="500"/>
              </a:spcBef>
              <a:buClr>
                <a:schemeClr val="accent4"/>
              </a:buClr>
              <a:buFont typeface="System Font Regular"/>
              <a:buNone/>
              <a:defRPr sz="1600" b="0" i="0" kern="1200">
                <a:solidFill>
                  <a:schemeClr val="tx1"/>
                </a:solidFill>
                <a:latin typeface="IBM Plex Sans" panose="020B0503050203000203" pitchFamily="34" charset="0"/>
                <a:ea typeface="+mn-ea"/>
                <a:cs typeface="+mn-cs"/>
              </a:defRPr>
            </a:lvl4pPr>
            <a:lvl5pPr marL="1828709" indent="0" algn="r" defTabSz="914354" rtl="0" eaLnBrk="1" latinLnBrk="0" hangingPunct="1">
              <a:lnSpc>
                <a:spcPct val="90000"/>
              </a:lnSpc>
              <a:spcBef>
                <a:spcPts val="500"/>
              </a:spcBef>
              <a:buClr>
                <a:schemeClr val="accent4"/>
              </a:buClr>
              <a:buFont typeface="System Font Regular"/>
              <a:buNone/>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latin typeface="Chalkboard SE" panose="03050602040202020205" pitchFamily="66" charset="77"/>
                <a:cs typeface="Courier New" panose="02070309020205020404" pitchFamily="49" charset="0"/>
              </a:rPr>
              <a:t>Non-smoker</a:t>
            </a:r>
          </a:p>
          <a:p>
            <a:pPr algn="ctr"/>
            <a:r>
              <a:rPr lang="en-US" sz="1600" dirty="0">
                <a:latin typeface="Chalkboard SE" panose="03050602040202020205" pitchFamily="66" charset="77"/>
                <a:cs typeface="Courier New" panose="02070309020205020404" pitchFamily="49" charset="0"/>
              </a:rPr>
              <a:t>or </a:t>
            </a:r>
          </a:p>
          <a:p>
            <a:pPr algn="ctr"/>
            <a:r>
              <a:rPr lang="en-US" sz="1600" dirty="0">
                <a:latin typeface="Chalkboard SE" panose="03050602040202020205" pitchFamily="66" charset="77"/>
                <a:cs typeface="Courier New" panose="02070309020205020404" pitchFamily="49" charset="0"/>
              </a:rPr>
              <a:t>Smoker?</a:t>
            </a:r>
          </a:p>
        </p:txBody>
      </p:sp>
      <p:pic>
        <p:nvPicPr>
          <p:cNvPr id="21" name="Picture 20" descr="A no smoking sign on a black background&#10;&#10;AI-generated content may be incorrect.">
            <a:extLst>
              <a:ext uri="{FF2B5EF4-FFF2-40B4-BE49-F238E27FC236}">
                <a16:creationId xmlns:a16="http://schemas.microsoft.com/office/drawing/2014/main" id="{BA7CEF83-865A-9EC8-1B99-7A53993B9C95}"/>
              </a:ext>
            </a:extLst>
          </p:cNvPr>
          <p:cNvPicPr>
            <a:picLocks noChangeAspect="1"/>
          </p:cNvPicPr>
          <p:nvPr/>
        </p:nvPicPr>
        <p:blipFill>
          <a:blip r:embed="rId6"/>
          <a:stretch>
            <a:fillRect/>
          </a:stretch>
        </p:blipFill>
        <p:spPr>
          <a:xfrm>
            <a:off x="374423" y="455717"/>
            <a:ext cx="1068200" cy="1068200"/>
          </a:xfrm>
          <a:prstGeom prst="rect">
            <a:avLst/>
          </a:prstGeom>
        </p:spPr>
      </p:pic>
      <p:pic>
        <p:nvPicPr>
          <p:cNvPr id="23" name="Picture 22" descr="A white circle with a cigarette and smoke in it&#10;&#10;AI-generated content may be incorrect.">
            <a:extLst>
              <a:ext uri="{FF2B5EF4-FFF2-40B4-BE49-F238E27FC236}">
                <a16:creationId xmlns:a16="http://schemas.microsoft.com/office/drawing/2014/main" id="{E1B30CF5-C7C6-16C8-B289-394C95AC5604}"/>
              </a:ext>
            </a:extLst>
          </p:cNvPr>
          <p:cNvPicPr>
            <a:picLocks noChangeAspect="1"/>
          </p:cNvPicPr>
          <p:nvPr/>
        </p:nvPicPr>
        <p:blipFill>
          <a:blip r:embed="rId7"/>
          <a:stretch>
            <a:fillRect/>
          </a:stretch>
        </p:blipFill>
        <p:spPr>
          <a:xfrm>
            <a:off x="1376926" y="496697"/>
            <a:ext cx="996832" cy="1006800"/>
          </a:xfrm>
          <a:prstGeom prst="rect">
            <a:avLst/>
          </a:prstGeom>
        </p:spPr>
      </p:pic>
      <p:sp>
        <p:nvSpPr>
          <p:cNvPr id="24" name="Rectangle 23">
            <a:extLst>
              <a:ext uri="{FF2B5EF4-FFF2-40B4-BE49-F238E27FC236}">
                <a16:creationId xmlns:a16="http://schemas.microsoft.com/office/drawing/2014/main" id="{E2402DDB-7D09-1034-38EE-B408E725FC54}"/>
              </a:ext>
            </a:extLst>
          </p:cNvPr>
          <p:cNvSpPr/>
          <p:nvPr/>
        </p:nvSpPr>
        <p:spPr>
          <a:xfrm>
            <a:off x="9999406" y="353961"/>
            <a:ext cx="1545623" cy="17152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logo of a building&#10;&#10;AI-generated content may be incorrect.">
            <a:extLst>
              <a:ext uri="{FF2B5EF4-FFF2-40B4-BE49-F238E27FC236}">
                <a16:creationId xmlns:a16="http://schemas.microsoft.com/office/drawing/2014/main" id="{32A679CB-2D33-037C-3A68-44A8FDE3DF37}"/>
              </a:ext>
            </a:extLst>
          </p:cNvPr>
          <p:cNvPicPr>
            <a:picLocks noChangeAspect="1"/>
          </p:cNvPicPr>
          <p:nvPr/>
        </p:nvPicPr>
        <p:blipFill>
          <a:blip r:embed="rId8"/>
          <a:stretch>
            <a:fillRect/>
          </a:stretch>
        </p:blipFill>
        <p:spPr>
          <a:xfrm>
            <a:off x="10669174" y="308622"/>
            <a:ext cx="1234946" cy="1454492"/>
          </a:xfrm>
          <a:prstGeom prst="rect">
            <a:avLst/>
          </a:prstGeom>
        </p:spPr>
      </p:pic>
    </p:spTree>
    <p:extLst>
      <p:ext uri="{BB962C8B-B14F-4D97-AF65-F5344CB8AC3E}">
        <p14:creationId xmlns:p14="http://schemas.microsoft.com/office/powerpoint/2010/main" val="88096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170CA-B80A-ED37-2920-0B0E30B08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08822-656D-9A3F-AE83-2846E5ECF9AC}"/>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CORRELATION ANALYSIS</a:t>
            </a:r>
            <a:endParaRPr lang="en-US" dirty="0"/>
          </a:p>
        </p:txBody>
      </p:sp>
      <p:sp>
        <p:nvSpPr>
          <p:cNvPr id="6" name="Content Placeholder 5">
            <a:extLst>
              <a:ext uri="{FF2B5EF4-FFF2-40B4-BE49-F238E27FC236}">
                <a16:creationId xmlns:a16="http://schemas.microsoft.com/office/drawing/2014/main" id="{037AAD1F-9AC6-7814-7239-5FF5DE140545}"/>
              </a:ext>
            </a:extLst>
          </p:cNvPr>
          <p:cNvSpPr>
            <a:spLocks noGrp="1"/>
          </p:cNvSpPr>
          <p:nvPr>
            <p:ph sz="half" idx="1"/>
          </p:nvPr>
        </p:nvSpPr>
        <p:spPr>
          <a:xfrm>
            <a:off x="408795" y="953730"/>
            <a:ext cx="7398018" cy="5323110"/>
          </a:xfrm>
        </p:spPr>
        <p:txBody>
          <a:bodyPr>
            <a:noAutofit/>
          </a:bodyPr>
          <a:lstStyle/>
          <a:p>
            <a:pPr algn="l">
              <a:buNone/>
            </a:pPr>
            <a:r>
              <a:rPr lang="en-US" sz="1050" b="1" i="0" u="none" strike="noStrike" dirty="0">
                <a:solidFill>
                  <a:schemeClr val="bg2">
                    <a:lumMod val="10000"/>
                  </a:schemeClr>
                </a:solidFill>
                <a:effectLst/>
                <a:latin typeface="Arial" panose="020B0604020202020204" pitchFamily="34" charset="0"/>
                <a:cs typeface="Arial" panose="020B0604020202020204" pitchFamily="34" charset="0"/>
              </a:rPr>
              <a:t>Top Positive Correlations:</a:t>
            </a:r>
            <a:endParaRPr lang="en-US" sz="1050" b="0" i="0" u="none" strike="noStrike" dirty="0">
              <a:solidFill>
                <a:schemeClr val="bg2">
                  <a:lumMod val="10000"/>
                </a:schemeClr>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Gender (0.508) - Significantly higher in males</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Hemoglobin (0.397) - Higher levels in smokers (CO effect)</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Height (0.394) - Taller individuals (gender-related)</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Weight (0.299) - Heavier individuals</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Triglyceride (0.251) - Higher levels in smokers</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GTP (0.247) - Elevated liver enzyme in smokers</a:t>
            </a:r>
          </a:p>
          <a:p>
            <a:pPr algn="l">
              <a:buNone/>
            </a:pPr>
            <a:r>
              <a:rPr lang="en-US" sz="1050" b="1" i="0" u="none" strike="noStrike" dirty="0">
                <a:solidFill>
                  <a:schemeClr val="bg2">
                    <a:lumMod val="10000"/>
                  </a:schemeClr>
                </a:solidFill>
                <a:effectLst/>
                <a:latin typeface="Arial" panose="020B0604020202020204" pitchFamily="34" charset="0"/>
                <a:cs typeface="Arial" panose="020B0604020202020204" pitchFamily="34" charset="0"/>
              </a:rPr>
              <a:t>Top Negative Correlations:</a:t>
            </a:r>
            <a:endParaRPr lang="en-US" sz="1050" b="0" i="0" u="none" strike="noStrike" dirty="0">
              <a:solidFill>
                <a:schemeClr val="bg2">
                  <a:lumMod val="10000"/>
                </a:schemeClr>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HDL (-0.176) - Lower "good" cholesterol in smokers</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Age (-0.161) - Younger individuals more likely smokers</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LDL (-0.045) - Negative correlation with "bad" cholesterol</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Cholesterol (-0.030) - Slight negative correlation with total cholesterol</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Hearing status (-0.024) - Minor correlation with hearing</a:t>
            </a:r>
          </a:p>
          <a:p>
            <a:pPr algn="l">
              <a:buNone/>
            </a:pPr>
            <a:r>
              <a:rPr lang="en-US" sz="1050" b="1" i="0" u="none" strike="noStrike" dirty="0">
                <a:solidFill>
                  <a:schemeClr val="bg2">
                    <a:lumMod val="10000"/>
                  </a:schemeClr>
                </a:solidFill>
                <a:effectLst/>
                <a:latin typeface="Arial" panose="020B0604020202020204" pitchFamily="34" charset="0"/>
                <a:cs typeface="Arial" panose="020B0604020202020204" pitchFamily="34" charset="0"/>
              </a:rPr>
              <a:t>Physiological Significance:</a:t>
            </a:r>
            <a:endParaRPr lang="en-US" sz="1050" b="0" i="0" u="none" strike="noStrike" dirty="0">
              <a:solidFill>
                <a:schemeClr val="bg2">
                  <a:lumMod val="10000"/>
                </a:schemeClr>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Smoking increases carbon monoxide in blood, leading to compensatory increase in hemoglobin</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Smoking negatively impacts HDL (good cholesterol) levels</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Smoking affects liver function (GTP, ALT)</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Strong gender effect suggests different smoking patterns between males and females</a:t>
            </a:r>
          </a:p>
          <a:p>
            <a:pPr algn="l">
              <a:buFont typeface="Arial" panose="020B0604020202020204" pitchFamily="34" charset="0"/>
              <a:buChar char="•"/>
            </a:pPr>
            <a:r>
              <a:rPr lang="en-US" sz="1050" b="0" i="0" u="none" strike="noStrike" dirty="0">
                <a:solidFill>
                  <a:schemeClr val="bg2">
                    <a:lumMod val="10000"/>
                  </a:schemeClr>
                </a:solidFill>
                <a:effectLst/>
                <a:latin typeface="Arial" panose="020B0604020202020204" pitchFamily="34" charset="0"/>
                <a:cs typeface="Arial" panose="020B0604020202020204" pitchFamily="34" charset="0"/>
              </a:rPr>
              <a:t>Correlations align with established medical knowledge about smoking effects</a:t>
            </a:r>
          </a:p>
        </p:txBody>
      </p:sp>
      <p:sp>
        <p:nvSpPr>
          <p:cNvPr id="3" name="Slide Number Placeholder 2">
            <a:extLst>
              <a:ext uri="{FF2B5EF4-FFF2-40B4-BE49-F238E27FC236}">
                <a16:creationId xmlns:a16="http://schemas.microsoft.com/office/drawing/2014/main" id="{5D80F9FC-2A38-3D25-CF00-EB3E822D22E4}"/>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5" name="Picture 4" descr="A graph of smoking status&#10;&#10;AI-generated content may be incorrect.">
            <a:extLst>
              <a:ext uri="{FF2B5EF4-FFF2-40B4-BE49-F238E27FC236}">
                <a16:creationId xmlns:a16="http://schemas.microsoft.com/office/drawing/2014/main" id="{216B74A6-65AC-803D-5324-B693C0804F1E}"/>
              </a:ext>
            </a:extLst>
          </p:cNvPr>
          <p:cNvPicPr>
            <a:picLocks noChangeAspect="1"/>
          </p:cNvPicPr>
          <p:nvPr/>
        </p:nvPicPr>
        <p:blipFill>
          <a:blip r:embed="rId2"/>
          <a:stretch>
            <a:fillRect/>
          </a:stretch>
        </p:blipFill>
        <p:spPr>
          <a:xfrm>
            <a:off x="4916129" y="831439"/>
            <a:ext cx="7049728" cy="3896982"/>
          </a:xfrm>
          <a:prstGeom prst="rect">
            <a:avLst/>
          </a:prstGeom>
        </p:spPr>
      </p:pic>
    </p:spTree>
    <p:extLst>
      <p:ext uri="{BB962C8B-B14F-4D97-AF65-F5344CB8AC3E}">
        <p14:creationId xmlns:p14="http://schemas.microsoft.com/office/powerpoint/2010/main" val="232394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43F20-1A38-A2C5-BC40-28A8941CA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B81069-6ECD-2C5A-AAF9-14F2C4D3A50F}"/>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FEATURE ENGINEERING</a:t>
            </a:r>
            <a:endParaRPr lang="en-US" dirty="0"/>
          </a:p>
        </p:txBody>
      </p:sp>
      <p:sp>
        <p:nvSpPr>
          <p:cNvPr id="6" name="Content Placeholder 5">
            <a:extLst>
              <a:ext uri="{FF2B5EF4-FFF2-40B4-BE49-F238E27FC236}">
                <a16:creationId xmlns:a16="http://schemas.microsoft.com/office/drawing/2014/main" id="{3A8F8A57-7D40-C408-9DBA-3B276A0FDF6F}"/>
              </a:ext>
            </a:extLst>
          </p:cNvPr>
          <p:cNvSpPr>
            <a:spLocks noGrp="1"/>
          </p:cNvSpPr>
          <p:nvPr>
            <p:ph sz="half" idx="1"/>
          </p:nvPr>
        </p:nvSpPr>
        <p:spPr>
          <a:xfrm>
            <a:off x="408795" y="1189702"/>
            <a:ext cx="5805192" cy="5087137"/>
          </a:xfrm>
        </p:spPr>
        <p:txBody>
          <a:bodyPr>
            <a:noAutofit/>
          </a:bodyPr>
          <a:lstStyle/>
          <a:p>
            <a:pPr algn="l">
              <a:buNone/>
            </a:pPr>
            <a:r>
              <a:rPr lang="en-US" sz="1600" b="1" i="0" u="none" strike="noStrike" dirty="0">
                <a:solidFill>
                  <a:srgbClr val="000000"/>
                </a:solidFill>
                <a:effectLst/>
                <a:latin typeface="Arial" panose="020B0604020202020204" pitchFamily="34" charset="0"/>
                <a:cs typeface="Arial" panose="020B0604020202020204" pitchFamily="34" charset="0"/>
              </a:rPr>
              <a:t>New Features Created:</a:t>
            </a:r>
            <a:endParaRPr lang="en-US" sz="16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BMI (Body Mass Index) = </a:t>
            </a:r>
            <a:r>
              <a:rPr lang="en-US" sz="1600" b="0" i="0" u="none" strike="noStrike" dirty="0" err="1">
                <a:solidFill>
                  <a:srgbClr val="000000"/>
                </a:solidFill>
                <a:effectLst/>
                <a:latin typeface="Arial" panose="020B0604020202020204" pitchFamily="34" charset="0"/>
                <a:cs typeface="Arial" panose="020B0604020202020204" pitchFamily="34" charset="0"/>
              </a:rPr>
              <a:t>weight_kg</a:t>
            </a:r>
            <a:r>
              <a:rPr lang="en-US" sz="1600" b="0" i="0" u="none" strike="noStrike" dirty="0">
                <a:solidFill>
                  <a:srgbClr val="000000"/>
                </a:solidFill>
                <a:effectLst/>
                <a:latin typeface="Arial" panose="020B0604020202020204" pitchFamily="34" charset="0"/>
                <a:cs typeface="Arial" panose="020B0604020202020204" pitchFamily="34" charset="0"/>
              </a:rPr>
              <a:t> / (</a:t>
            </a:r>
            <a:r>
              <a:rPr lang="en-US" sz="1600" b="0" i="0" u="none" strike="noStrike" dirty="0" err="1">
                <a:solidFill>
                  <a:srgbClr val="000000"/>
                </a:solidFill>
                <a:effectLst/>
                <a:latin typeface="Arial" panose="020B0604020202020204" pitchFamily="34" charset="0"/>
                <a:cs typeface="Arial" panose="020B0604020202020204" pitchFamily="34" charset="0"/>
              </a:rPr>
              <a:t>height_cm</a:t>
            </a:r>
            <a:r>
              <a:rPr lang="en-US" sz="1600" b="0" i="0" u="none" strike="noStrike" dirty="0">
                <a:solidFill>
                  <a:srgbClr val="000000"/>
                </a:solidFill>
                <a:effectLst/>
                <a:latin typeface="Arial" panose="020B0604020202020204" pitchFamily="34" charset="0"/>
                <a:cs typeface="Arial" panose="020B0604020202020204" pitchFamily="34" charset="0"/>
              </a:rPr>
              <a:t>/100)²</a:t>
            </a:r>
          </a:p>
          <a:p>
            <a:pPr marL="742950" lvl="1" indent="-285750"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Standard health metric used in medical assessment</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Blood Pressure Ratio = systolic / relaxation</a:t>
            </a:r>
          </a:p>
          <a:p>
            <a:pPr marL="742950" lvl="1" indent="-285750"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Indicator of cardiovascular health</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Cholesterol Ratio = </a:t>
            </a:r>
            <a:r>
              <a:rPr lang="en-US" sz="1600" b="0" i="0" u="none" strike="noStrike" dirty="0" err="1">
                <a:solidFill>
                  <a:srgbClr val="000000"/>
                </a:solidFill>
                <a:effectLst/>
                <a:latin typeface="Arial" panose="020B0604020202020204" pitchFamily="34" charset="0"/>
                <a:cs typeface="Arial" panose="020B0604020202020204" pitchFamily="34" charset="0"/>
              </a:rPr>
              <a:t>total_cholesterol</a:t>
            </a:r>
            <a:r>
              <a:rPr lang="en-US" sz="1600" b="0" i="0" u="none" strike="noStrike" dirty="0">
                <a:solidFill>
                  <a:srgbClr val="000000"/>
                </a:solidFill>
                <a:effectLst/>
                <a:latin typeface="Arial" panose="020B0604020202020204" pitchFamily="34" charset="0"/>
                <a:cs typeface="Arial" panose="020B0604020202020204" pitchFamily="34" charset="0"/>
              </a:rPr>
              <a:t> / </a:t>
            </a:r>
            <a:r>
              <a:rPr lang="en-US" sz="1600" b="0" i="0" u="none" strike="noStrike" dirty="0" err="1">
                <a:solidFill>
                  <a:srgbClr val="000000"/>
                </a:solidFill>
                <a:effectLst/>
                <a:latin typeface="Arial" panose="020B0604020202020204" pitchFamily="34" charset="0"/>
                <a:cs typeface="Arial" panose="020B0604020202020204" pitchFamily="34" charset="0"/>
              </a:rPr>
              <a:t>hdl</a:t>
            </a:r>
            <a:endParaRPr lang="en-US" sz="1600" b="0" i="0" u="none" strike="noStrike" dirty="0">
              <a:solidFill>
                <a:srgbClr val="000000"/>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Key predictor of cardiovascular risk</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LDL/HDL Ratio = </a:t>
            </a:r>
            <a:r>
              <a:rPr lang="en-US" sz="1600" b="0" i="0" u="none" strike="noStrike" dirty="0" err="1">
                <a:solidFill>
                  <a:srgbClr val="000000"/>
                </a:solidFill>
                <a:effectLst/>
                <a:latin typeface="Arial" panose="020B0604020202020204" pitchFamily="34" charset="0"/>
                <a:cs typeface="Arial" panose="020B0604020202020204" pitchFamily="34" charset="0"/>
              </a:rPr>
              <a:t>ldl</a:t>
            </a:r>
            <a:r>
              <a:rPr lang="en-US" sz="1600" b="0" i="0" u="none" strike="noStrike" dirty="0">
                <a:solidFill>
                  <a:srgbClr val="000000"/>
                </a:solidFill>
                <a:effectLst/>
                <a:latin typeface="Arial" panose="020B0604020202020204" pitchFamily="34" charset="0"/>
                <a:cs typeface="Arial" panose="020B0604020202020204" pitchFamily="34" charset="0"/>
              </a:rPr>
              <a:t> / </a:t>
            </a:r>
            <a:r>
              <a:rPr lang="en-US" sz="1600" b="0" i="0" u="none" strike="noStrike" dirty="0" err="1">
                <a:solidFill>
                  <a:srgbClr val="000000"/>
                </a:solidFill>
                <a:effectLst/>
                <a:latin typeface="Arial" panose="020B0604020202020204" pitchFamily="34" charset="0"/>
                <a:cs typeface="Arial" panose="020B0604020202020204" pitchFamily="34" charset="0"/>
              </a:rPr>
              <a:t>hdl</a:t>
            </a:r>
            <a:endParaRPr lang="en-US" sz="1600" b="0" i="0" u="none" strike="noStrike" dirty="0">
              <a:solidFill>
                <a:srgbClr val="000000"/>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More specific lipid balance indicator</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Hypertension (binary) = 1 if (systolic ≥ 140 OR relaxation ≥ 90)</a:t>
            </a:r>
          </a:p>
          <a:p>
            <a:pPr marL="742950" lvl="1" indent="-285750"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Clinical diagnosis indicator</a:t>
            </a:r>
          </a:p>
        </p:txBody>
      </p:sp>
      <p:sp>
        <p:nvSpPr>
          <p:cNvPr id="7" name="Content Placeholder 6">
            <a:extLst>
              <a:ext uri="{FF2B5EF4-FFF2-40B4-BE49-F238E27FC236}">
                <a16:creationId xmlns:a16="http://schemas.microsoft.com/office/drawing/2014/main" id="{3D706108-2AD2-1E13-1FCC-C641ADC932C7}"/>
              </a:ext>
            </a:extLst>
          </p:cNvPr>
          <p:cNvSpPr>
            <a:spLocks noGrp="1"/>
          </p:cNvSpPr>
          <p:nvPr>
            <p:ph sz="half" idx="2"/>
          </p:nvPr>
        </p:nvSpPr>
        <p:spPr>
          <a:xfrm>
            <a:off x="6213987" y="1189701"/>
            <a:ext cx="5687205" cy="5087138"/>
          </a:xfrm>
        </p:spPr>
        <p:txBody>
          <a:bodyPr>
            <a:normAutofit/>
          </a:bodyPr>
          <a:lstStyle/>
          <a:p>
            <a:pPr algn="l">
              <a:buNone/>
            </a:pPr>
            <a:r>
              <a:rPr lang="en-US" sz="1600" b="1" i="0" u="none" strike="noStrike" dirty="0">
                <a:solidFill>
                  <a:srgbClr val="000000"/>
                </a:solidFill>
                <a:effectLst/>
              </a:rPr>
              <a:t>Correlation with Smoking:</a:t>
            </a:r>
            <a:endParaRPr lang="en-US" sz="1600" b="0" i="0" u="none" strike="noStrike"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Cholesterol Ratio: 0.145 (strongest new feature)</a:t>
            </a:r>
          </a:p>
          <a:p>
            <a:pPr algn="l">
              <a:buFont typeface="Arial" panose="020B0604020202020204" pitchFamily="34" charset="0"/>
              <a:buChar char="•"/>
            </a:pPr>
            <a:r>
              <a:rPr lang="en-US" sz="1600" b="0" i="0" u="none" strike="noStrike" dirty="0">
                <a:solidFill>
                  <a:srgbClr val="000000"/>
                </a:solidFill>
                <a:effectLst/>
              </a:rPr>
              <a:t>LDL/HDL Ratio: 0.071</a:t>
            </a:r>
          </a:p>
          <a:p>
            <a:pPr algn="l">
              <a:buFont typeface="Arial" panose="020B0604020202020204" pitchFamily="34" charset="0"/>
              <a:buChar char="•"/>
            </a:pPr>
            <a:r>
              <a:rPr lang="en-US" sz="1600" b="0" i="0" u="none" strike="noStrike" dirty="0">
                <a:solidFill>
                  <a:srgbClr val="000000"/>
                </a:solidFill>
                <a:effectLst/>
              </a:rPr>
              <a:t>BMI: 0.104</a:t>
            </a:r>
          </a:p>
          <a:p>
            <a:pPr algn="l">
              <a:buFont typeface="Arial" panose="020B0604020202020204" pitchFamily="34" charset="0"/>
              <a:buChar char="•"/>
            </a:pPr>
            <a:r>
              <a:rPr lang="en-US" sz="1600" b="0" i="0" u="none" strike="noStrike" dirty="0">
                <a:solidFill>
                  <a:srgbClr val="000000"/>
                </a:solidFill>
                <a:effectLst/>
              </a:rPr>
              <a:t>BP Ratio: -0.061</a:t>
            </a:r>
          </a:p>
          <a:p>
            <a:pPr algn="l">
              <a:buFont typeface="Arial" panose="020B0604020202020204" pitchFamily="34" charset="0"/>
              <a:buChar char="•"/>
            </a:pPr>
            <a:r>
              <a:rPr lang="en-US" sz="1600" b="0" i="0" u="none" strike="noStrike" dirty="0">
                <a:solidFill>
                  <a:srgbClr val="000000"/>
                </a:solidFill>
                <a:effectLst/>
              </a:rPr>
              <a:t>Hypertension: 0.010</a:t>
            </a:r>
          </a:p>
          <a:p>
            <a:pPr algn="l">
              <a:buNone/>
            </a:pPr>
            <a:r>
              <a:rPr lang="en-US" sz="1600" b="1" i="0" u="none" strike="noStrike" dirty="0">
                <a:solidFill>
                  <a:srgbClr val="000000"/>
                </a:solidFill>
                <a:effectLst/>
              </a:rPr>
              <a:t>Clinical Relevance:</a:t>
            </a:r>
            <a:endParaRPr lang="en-US" sz="1600" b="0" i="0" u="none" strike="noStrike"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Engineered features capture important health relationships</a:t>
            </a:r>
          </a:p>
          <a:p>
            <a:pPr algn="l">
              <a:buFont typeface="Arial" panose="020B0604020202020204" pitchFamily="34" charset="0"/>
              <a:buChar char="•"/>
            </a:pPr>
            <a:r>
              <a:rPr lang="en-US" sz="1600" b="0" i="0" u="none" strike="noStrike" dirty="0">
                <a:solidFill>
                  <a:srgbClr val="000000"/>
                </a:solidFill>
                <a:effectLst/>
              </a:rPr>
              <a:t>Cholesterol ratio is widely used in cardiovascular risk assessment</a:t>
            </a:r>
          </a:p>
          <a:p>
            <a:pPr algn="l">
              <a:buFont typeface="Arial" panose="020B0604020202020204" pitchFamily="34" charset="0"/>
              <a:buChar char="•"/>
            </a:pPr>
            <a:r>
              <a:rPr lang="en-US" sz="1600" b="0" i="0" u="none" strike="noStrike" dirty="0">
                <a:solidFill>
                  <a:srgbClr val="000000"/>
                </a:solidFill>
                <a:effectLst/>
              </a:rPr>
              <a:t>BMI provides standardized weight-to-height relationship</a:t>
            </a:r>
          </a:p>
          <a:p>
            <a:pPr algn="l">
              <a:buFont typeface="Arial" panose="020B0604020202020204" pitchFamily="34" charset="0"/>
              <a:buChar char="•"/>
            </a:pPr>
            <a:r>
              <a:rPr lang="en-US" sz="1600" b="0" i="0" u="none" strike="noStrike" dirty="0">
                <a:solidFill>
                  <a:srgbClr val="000000"/>
                </a:solidFill>
                <a:effectLst/>
              </a:rPr>
              <a:t>BP ratio reflects arterial stiffness and cardiovascular function</a:t>
            </a:r>
          </a:p>
          <a:p>
            <a:pPr algn="l">
              <a:buFont typeface="Arial" panose="020B0604020202020204" pitchFamily="34" charset="0"/>
              <a:buChar char="•"/>
            </a:pPr>
            <a:r>
              <a:rPr lang="en-US" sz="1600" b="0" i="0" u="none" strike="noStrike" dirty="0">
                <a:solidFill>
                  <a:srgbClr val="000000"/>
                </a:solidFill>
                <a:effectLst/>
              </a:rPr>
              <a:t>These metrics are routinely used in clinical practice</a:t>
            </a:r>
          </a:p>
        </p:txBody>
      </p:sp>
      <p:sp>
        <p:nvSpPr>
          <p:cNvPr id="3" name="Slide Number Placeholder 2">
            <a:extLst>
              <a:ext uri="{FF2B5EF4-FFF2-40B4-BE49-F238E27FC236}">
                <a16:creationId xmlns:a16="http://schemas.microsoft.com/office/drawing/2014/main" id="{8700BD67-0CA3-5036-1A63-89ACF74189B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378208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A937-2110-A914-65AB-CBDCE8246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A987A-1258-7DBC-364F-C11F8991622A}"/>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FEATURE IMPORTANCE AND SELECTION</a:t>
            </a:r>
            <a:endParaRPr lang="en-US" dirty="0"/>
          </a:p>
        </p:txBody>
      </p:sp>
      <p:sp>
        <p:nvSpPr>
          <p:cNvPr id="6" name="Content Placeholder 5">
            <a:extLst>
              <a:ext uri="{FF2B5EF4-FFF2-40B4-BE49-F238E27FC236}">
                <a16:creationId xmlns:a16="http://schemas.microsoft.com/office/drawing/2014/main" id="{E24F440D-A7BC-77FD-6A78-E3CB02FCDA68}"/>
              </a:ext>
            </a:extLst>
          </p:cNvPr>
          <p:cNvSpPr>
            <a:spLocks noGrp="1"/>
          </p:cNvSpPr>
          <p:nvPr>
            <p:ph sz="half" idx="1"/>
          </p:nvPr>
        </p:nvSpPr>
        <p:spPr>
          <a:xfrm>
            <a:off x="408796" y="953730"/>
            <a:ext cx="3366792" cy="5323110"/>
          </a:xfrm>
        </p:spPr>
        <p:txBody>
          <a:bodyPr>
            <a:noAutofit/>
          </a:bodyPr>
          <a:lstStyle/>
          <a:p>
            <a:pPr algn="l">
              <a:buNone/>
            </a:pPr>
            <a:r>
              <a:rPr lang="en-US" sz="1300" b="1" i="0" u="none" strike="noStrike" dirty="0">
                <a:solidFill>
                  <a:srgbClr val="000000"/>
                </a:solidFill>
                <a:effectLst/>
                <a:latin typeface="Arial" panose="020B0604020202020204" pitchFamily="34" charset="0"/>
                <a:cs typeface="Arial" panose="020B0604020202020204" pitchFamily="34" charset="0"/>
              </a:rPr>
              <a:t>Feature Importance Method:</a:t>
            </a:r>
            <a:endParaRPr lang="en-US" sz="13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Used Random Forest for feature ranking</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Benefits: Handles non-linear relationships, robust to outliers</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100 trees with controlled depth to avoid overfitting</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Cross-validated to ensure stability and generalizability</a:t>
            </a:r>
          </a:p>
          <a:p>
            <a:pPr>
              <a:buFont typeface="Wingdings" pitchFamily="2" charset="2"/>
              <a:buNone/>
            </a:pPr>
            <a:r>
              <a:rPr lang="en-US" sz="1300" b="1" dirty="0">
                <a:solidFill>
                  <a:srgbClr val="000000"/>
                </a:solidFill>
                <a:latin typeface="Arial" panose="020B0604020202020204" pitchFamily="34" charset="0"/>
                <a:cs typeface="Arial" panose="020B0604020202020204" pitchFamily="34" charset="0"/>
              </a:rPr>
              <a:t>Feature Selection Strategy:</a:t>
            </a:r>
            <a:endParaRPr lang="en-US" sz="1300" dirty="0">
              <a:solidFill>
                <a:srgbClr val="000000"/>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1300" dirty="0">
                <a:solidFill>
                  <a:srgbClr val="000000"/>
                </a:solidFill>
                <a:latin typeface="Arial" panose="020B0604020202020204" pitchFamily="34" charset="0"/>
                <a:cs typeface="Arial" panose="020B0604020202020204" pitchFamily="34" charset="0"/>
              </a:rPr>
              <a:t>Created reduced dataset with top 15 features</a:t>
            </a:r>
          </a:p>
          <a:p>
            <a:pPr>
              <a:buFont typeface="Arial" panose="020B0604020202020204" pitchFamily="34" charset="0"/>
              <a:buChar char="•"/>
            </a:pPr>
            <a:r>
              <a:rPr lang="en-US" sz="1300" dirty="0">
                <a:solidFill>
                  <a:srgbClr val="000000"/>
                </a:solidFill>
                <a:latin typeface="Arial" panose="020B0604020202020204" pitchFamily="34" charset="0"/>
                <a:cs typeface="Arial" panose="020B0604020202020204" pitchFamily="34" charset="0"/>
              </a:rPr>
              <a:t>Will compare model performance: full vs. reduced set</a:t>
            </a:r>
          </a:p>
          <a:p>
            <a:pPr>
              <a:buFont typeface="Arial" panose="020B0604020202020204" pitchFamily="34" charset="0"/>
              <a:buChar char="•"/>
            </a:pPr>
            <a:r>
              <a:rPr lang="en-US" sz="1300" dirty="0">
                <a:solidFill>
                  <a:srgbClr val="000000"/>
                </a:solidFill>
                <a:latin typeface="Arial" panose="020B0604020202020204" pitchFamily="34" charset="0"/>
                <a:cs typeface="Arial" panose="020B0604020202020204" pitchFamily="34" charset="0"/>
              </a:rPr>
              <a:t>Potential benefits of reduced feature set:</a:t>
            </a:r>
          </a:p>
          <a:p>
            <a:pPr marL="742950" lvl="1" indent="-285750">
              <a:buFont typeface="Arial" panose="020B0604020202020204" pitchFamily="34" charset="0"/>
              <a:buChar char="•"/>
            </a:pPr>
            <a:r>
              <a:rPr lang="en-US" sz="1300" dirty="0">
                <a:solidFill>
                  <a:srgbClr val="000000"/>
                </a:solidFill>
                <a:latin typeface="Arial" panose="020B0604020202020204" pitchFamily="34" charset="0"/>
                <a:cs typeface="Arial" panose="020B0604020202020204" pitchFamily="34" charset="0"/>
              </a:rPr>
              <a:t>Lower data collection costs</a:t>
            </a:r>
          </a:p>
          <a:p>
            <a:pPr marL="742950" lvl="1" indent="-285750">
              <a:buFont typeface="Arial" panose="020B0604020202020204" pitchFamily="34" charset="0"/>
              <a:buChar char="•"/>
            </a:pPr>
            <a:r>
              <a:rPr lang="en-US" sz="1300" dirty="0">
                <a:solidFill>
                  <a:srgbClr val="000000"/>
                </a:solidFill>
                <a:latin typeface="Arial" panose="020B0604020202020204" pitchFamily="34" charset="0"/>
                <a:cs typeface="Arial" panose="020B0604020202020204" pitchFamily="34" charset="0"/>
              </a:rPr>
              <a:t>Faster computation</a:t>
            </a:r>
          </a:p>
          <a:p>
            <a:pPr marL="742950" lvl="1" indent="-285750">
              <a:buFont typeface="Arial" panose="020B0604020202020204" pitchFamily="34" charset="0"/>
              <a:buChar char="•"/>
            </a:pPr>
            <a:r>
              <a:rPr lang="en-US" sz="1300" dirty="0">
                <a:solidFill>
                  <a:srgbClr val="000000"/>
                </a:solidFill>
                <a:latin typeface="Arial" panose="020B0604020202020204" pitchFamily="34" charset="0"/>
                <a:cs typeface="Arial" panose="020B0604020202020204" pitchFamily="34" charset="0"/>
              </a:rPr>
              <a:t>Reduced overfitting risk</a:t>
            </a:r>
          </a:p>
          <a:p>
            <a:pPr marL="742950" lvl="1" indent="-285750">
              <a:buFont typeface="Arial" panose="020B0604020202020204" pitchFamily="34" charset="0"/>
              <a:buChar char="•"/>
            </a:pPr>
            <a:r>
              <a:rPr lang="en-US" sz="1300" dirty="0">
                <a:solidFill>
                  <a:srgbClr val="000000"/>
                </a:solidFill>
                <a:latin typeface="Arial" panose="020B0604020202020204" pitchFamily="34" charset="0"/>
                <a:cs typeface="Arial" panose="020B0604020202020204" pitchFamily="34" charset="0"/>
              </a:rPr>
              <a:t>More interpretable models</a:t>
            </a:r>
          </a:p>
          <a:p>
            <a:pPr algn="l">
              <a:buNone/>
            </a:pPr>
            <a:endParaRPr lang="en-US" sz="1300" b="0" i="0" u="none" strike="noStrike" dirty="0">
              <a:solidFill>
                <a:srgbClr val="000000"/>
              </a:solidFill>
              <a:effectLst/>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F0DC1091-DB85-1412-ED17-A00FD03F9339}"/>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Content Placeholder 5">
            <a:extLst>
              <a:ext uri="{FF2B5EF4-FFF2-40B4-BE49-F238E27FC236}">
                <a16:creationId xmlns:a16="http://schemas.microsoft.com/office/drawing/2014/main" id="{DEE3BF47-7755-6C3D-E5E4-64E01E7C138D}"/>
              </a:ext>
            </a:extLst>
          </p:cNvPr>
          <p:cNvSpPr txBox="1">
            <a:spLocks/>
          </p:cNvSpPr>
          <p:nvPr/>
        </p:nvSpPr>
        <p:spPr>
          <a:xfrm>
            <a:off x="3673964" y="966318"/>
            <a:ext cx="2661312" cy="5323110"/>
          </a:xfrm>
          <a:prstGeom prst="rect">
            <a:avLst/>
          </a:prstGeom>
        </p:spPr>
        <p:txBody>
          <a:bodyPr vert="horz" lIns="91440" tIns="45720" rIns="91440" bIns="45720" rtlCol="0">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None/>
            </a:pPr>
            <a:r>
              <a:rPr lang="en-US" sz="1300" b="1" i="0" u="none" strike="noStrike" dirty="0">
                <a:solidFill>
                  <a:srgbClr val="000000"/>
                </a:solidFill>
                <a:effectLst/>
                <a:latin typeface="Arial" panose="020B0604020202020204" pitchFamily="34" charset="0"/>
                <a:cs typeface="Arial" panose="020B0604020202020204" pitchFamily="34" charset="0"/>
              </a:rPr>
              <a:t>Top 15 Important Features:</a:t>
            </a:r>
            <a:endParaRPr lang="en-US" sz="1300" b="0" i="0" u="none" strike="noStrike"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300" b="0" i="0" u="none" strike="noStrike" dirty="0">
                <a:solidFill>
                  <a:srgbClr val="000000"/>
                </a:solidFill>
                <a:effectLst/>
                <a:latin typeface="Arial" panose="020B0604020202020204" pitchFamily="34" charset="0"/>
                <a:cs typeface="Arial" panose="020B0604020202020204" pitchFamily="34" charset="0"/>
              </a:rPr>
              <a:t>Gender (0.164) </a:t>
            </a:r>
          </a:p>
          <a:p>
            <a:pPr algn="l">
              <a:buFont typeface="+mj-lt"/>
              <a:buAutoNum type="arabicPeriod"/>
            </a:pPr>
            <a:r>
              <a:rPr lang="en-US" sz="1300" b="0" i="0" u="none" strike="noStrike" dirty="0">
                <a:solidFill>
                  <a:srgbClr val="000000"/>
                </a:solidFill>
                <a:effectLst/>
                <a:latin typeface="Arial" panose="020B0604020202020204" pitchFamily="34" charset="0"/>
                <a:cs typeface="Arial" panose="020B0604020202020204" pitchFamily="34" charset="0"/>
              </a:rPr>
              <a:t>GTP (0.098) </a:t>
            </a:r>
          </a:p>
          <a:p>
            <a:pPr algn="l">
              <a:buFont typeface="+mj-lt"/>
              <a:buAutoNum type="arabicPeriod"/>
            </a:pPr>
            <a:r>
              <a:rPr lang="en-US" sz="1300" b="0" i="0" u="none" strike="noStrike" dirty="0">
                <a:solidFill>
                  <a:srgbClr val="000000"/>
                </a:solidFill>
                <a:effectLst/>
                <a:latin typeface="Arial" panose="020B0604020202020204" pitchFamily="34" charset="0"/>
                <a:cs typeface="Arial" panose="020B0604020202020204" pitchFamily="34" charset="0"/>
              </a:rPr>
              <a:t>Hemoglobin (0.086)</a:t>
            </a:r>
          </a:p>
          <a:p>
            <a:pPr algn="l">
              <a:buFont typeface="+mj-lt"/>
              <a:buAutoNum type="arabicPeriod"/>
            </a:pPr>
            <a:r>
              <a:rPr lang="en-US" sz="1300" b="0" i="0" u="none" strike="noStrike" dirty="0">
                <a:solidFill>
                  <a:srgbClr val="000000"/>
                </a:solidFill>
                <a:effectLst/>
                <a:latin typeface="Arial" panose="020B0604020202020204" pitchFamily="34" charset="0"/>
                <a:cs typeface="Arial" panose="020B0604020202020204" pitchFamily="34" charset="0"/>
              </a:rPr>
              <a:t>Height (0.077) </a:t>
            </a:r>
          </a:p>
          <a:p>
            <a:pPr algn="l">
              <a:buFont typeface="+mj-lt"/>
              <a:buAutoNum type="arabicPeriod"/>
            </a:pPr>
            <a:r>
              <a:rPr lang="en-US" sz="1300" b="0" i="0" u="none" strike="noStrike" dirty="0">
                <a:solidFill>
                  <a:srgbClr val="000000"/>
                </a:solidFill>
                <a:effectLst/>
                <a:latin typeface="Arial" panose="020B0604020202020204" pitchFamily="34" charset="0"/>
                <a:cs typeface="Arial" panose="020B0604020202020204" pitchFamily="34" charset="0"/>
              </a:rPr>
              <a:t>Triglyceride (0.050) </a:t>
            </a:r>
          </a:p>
          <a:p>
            <a:pPr algn="l">
              <a:buFont typeface="+mj-lt"/>
              <a:buAutoNum type="arabicPeriod"/>
            </a:pPr>
            <a:r>
              <a:rPr lang="en-US" sz="1300" b="0" i="0" u="none" strike="noStrike" dirty="0">
                <a:solidFill>
                  <a:srgbClr val="000000"/>
                </a:solidFill>
                <a:effectLst/>
                <a:latin typeface="Arial" panose="020B0604020202020204" pitchFamily="34" charset="0"/>
                <a:cs typeface="Arial" panose="020B0604020202020204" pitchFamily="34" charset="0"/>
              </a:rPr>
              <a:t>Serum creatinine (0.035) </a:t>
            </a:r>
          </a:p>
          <a:p>
            <a:pPr algn="l">
              <a:buFont typeface="+mj-lt"/>
              <a:buAutoNum type="arabicPeriod"/>
            </a:pPr>
            <a:r>
              <a:rPr lang="en-US" sz="1300" b="0" i="0" u="none" strike="noStrike" dirty="0">
                <a:solidFill>
                  <a:srgbClr val="000000"/>
                </a:solidFill>
                <a:effectLst/>
                <a:latin typeface="Arial" panose="020B0604020202020204" pitchFamily="34" charset="0"/>
                <a:cs typeface="Arial" panose="020B0604020202020204" pitchFamily="34" charset="0"/>
              </a:rPr>
              <a:t>ALT (0.034) </a:t>
            </a:r>
          </a:p>
          <a:p>
            <a:pPr algn="l">
              <a:buFont typeface="+mj-lt"/>
              <a:buAutoNum type="arabicPeriod"/>
            </a:pPr>
            <a:r>
              <a:rPr lang="en-US" sz="1300" b="0" i="0" u="none" strike="noStrike" dirty="0">
                <a:solidFill>
                  <a:srgbClr val="000000"/>
                </a:solidFill>
                <a:effectLst/>
                <a:latin typeface="Arial" panose="020B0604020202020204" pitchFamily="34" charset="0"/>
                <a:cs typeface="Arial" panose="020B0604020202020204" pitchFamily="34" charset="0"/>
              </a:rPr>
              <a:t>Weight (0.033)</a:t>
            </a:r>
          </a:p>
          <a:p>
            <a:pPr algn="l">
              <a:buFont typeface="+mj-lt"/>
              <a:buAutoNum type="arabicPeriod"/>
            </a:pPr>
            <a:r>
              <a:rPr lang="en-US" sz="1300" b="0" i="0" u="none" strike="noStrike" dirty="0">
                <a:solidFill>
                  <a:srgbClr val="000000"/>
                </a:solidFill>
                <a:effectLst/>
                <a:latin typeface="Arial" panose="020B0604020202020204" pitchFamily="34" charset="0"/>
                <a:cs typeface="Arial" panose="020B0604020202020204" pitchFamily="34" charset="0"/>
              </a:rPr>
              <a:t>Age (0.033)</a:t>
            </a:r>
          </a:p>
          <a:p>
            <a:pPr algn="l">
              <a:buFont typeface="+mj-lt"/>
              <a:buAutoNum type="arabicPeriod"/>
            </a:pPr>
            <a:r>
              <a:rPr lang="en-US" sz="1300" b="0" i="0" u="none" strike="noStrike" dirty="0">
                <a:solidFill>
                  <a:srgbClr val="000000"/>
                </a:solidFill>
                <a:effectLst/>
                <a:latin typeface="Arial" panose="020B0604020202020204" pitchFamily="34" charset="0"/>
                <a:cs typeface="Arial" panose="020B0604020202020204" pitchFamily="34" charset="0"/>
              </a:rPr>
              <a:t>Waist circumference (0.031)</a:t>
            </a:r>
          </a:p>
          <a:p>
            <a:pPr algn="l">
              <a:buFont typeface="+mj-lt"/>
              <a:buAutoNum type="arabicPeriod"/>
            </a:pPr>
            <a:r>
              <a:rPr lang="en-US" sz="1300" dirty="0">
                <a:solidFill>
                  <a:srgbClr val="000000"/>
                </a:solidFill>
                <a:latin typeface="Arial" panose="020B0604020202020204" pitchFamily="34" charset="0"/>
                <a:cs typeface="Arial" panose="020B0604020202020204" pitchFamily="34" charset="0"/>
              </a:rPr>
              <a:t>Blood Pressure ratio (0.030)</a:t>
            </a:r>
          </a:p>
          <a:p>
            <a:pPr algn="l">
              <a:buFont typeface="+mj-lt"/>
              <a:buAutoNum type="arabicPeriod"/>
            </a:pPr>
            <a:r>
              <a:rPr lang="en-US" sz="1300" b="0" i="0" u="none" strike="noStrike" dirty="0">
                <a:solidFill>
                  <a:srgbClr val="000000"/>
                </a:solidFill>
                <a:effectLst/>
                <a:latin typeface="Arial" panose="020B0604020202020204" pitchFamily="34" charset="0"/>
                <a:cs typeface="Arial" panose="020B0604020202020204" pitchFamily="34" charset="0"/>
              </a:rPr>
              <a:t>Cholesterol</a:t>
            </a:r>
            <a:r>
              <a:rPr lang="en-US" sz="1300" dirty="0">
                <a:solidFill>
                  <a:srgbClr val="000000"/>
                </a:solidFill>
                <a:latin typeface="Arial" panose="020B0604020202020204" pitchFamily="34" charset="0"/>
                <a:cs typeface="Arial" panose="020B0604020202020204" pitchFamily="34" charset="0"/>
              </a:rPr>
              <a:t> ratio (0.029)</a:t>
            </a:r>
          </a:p>
          <a:p>
            <a:pPr algn="l">
              <a:buFont typeface="+mj-lt"/>
              <a:buAutoNum type="arabicPeriod"/>
            </a:pPr>
            <a:r>
              <a:rPr lang="en-US" sz="1300" dirty="0">
                <a:solidFill>
                  <a:srgbClr val="000000"/>
                </a:solidFill>
                <a:latin typeface="Arial" panose="020B0604020202020204" pitchFamily="34" charset="0"/>
                <a:cs typeface="Arial" panose="020B0604020202020204" pitchFamily="34" charset="0"/>
              </a:rPr>
              <a:t>LDL/HDL ratio (0.029)</a:t>
            </a:r>
          </a:p>
          <a:p>
            <a:pPr algn="l">
              <a:buFont typeface="+mj-lt"/>
              <a:buAutoNum type="arabicPeriod"/>
            </a:pPr>
            <a:r>
              <a:rPr lang="en-US" sz="1300" dirty="0">
                <a:solidFill>
                  <a:srgbClr val="000000"/>
                </a:solidFill>
                <a:latin typeface="Arial" panose="020B0604020202020204" pitchFamily="34" charset="0"/>
                <a:cs typeface="Arial" panose="020B0604020202020204" pitchFamily="34" charset="0"/>
              </a:rPr>
              <a:t>HDL (0.028)</a:t>
            </a:r>
          </a:p>
          <a:p>
            <a:pPr algn="l">
              <a:buFont typeface="+mj-lt"/>
              <a:buAutoNum type="arabicPeriod"/>
            </a:pPr>
            <a:r>
              <a:rPr lang="en-US" sz="1300" dirty="0">
                <a:solidFill>
                  <a:srgbClr val="000000"/>
                </a:solidFill>
                <a:latin typeface="Arial" panose="020B0604020202020204" pitchFamily="34" charset="0"/>
                <a:cs typeface="Arial" panose="020B0604020202020204" pitchFamily="34" charset="0"/>
              </a:rPr>
              <a:t>LDL (0.028)</a:t>
            </a:r>
          </a:p>
          <a:p>
            <a:pPr algn="l">
              <a:buFont typeface="+mj-lt"/>
              <a:buAutoNum type="arabicPeriod"/>
            </a:pPr>
            <a:endParaRPr lang="en-US" sz="1300" dirty="0">
              <a:solidFill>
                <a:srgbClr val="000000"/>
              </a:solidFill>
              <a:latin typeface="Arial" panose="020B0604020202020204" pitchFamily="34" charset="0"/>
              <a:cs typeface="Arial" panose="020B0604020202020204" pitchFamily="34" charset="0"/>
            </a:endParaRPr>
          </a:p>
          <a:p>
            <a:pPr algn="l">
              <a:buFont typeface="+mj-lt"/>
              <a:buAutoNum type="arabicPeriod"/>
            </a:pPr>
            <a:endParaRPr lang="en-US" sz="1300" b="0" i="0" u="none" strike="noStrike" dirty="0">
              <a:solidFill>
                <a:srgbClr val="000000"/>
              </a:solidFill>
              <a:effectLst/>
              <a:latin typeface="Arial" panose="020B0604020202020204" pitchFamily="34" charset="0"/>
              <a:cs typeface="Arial" panose="020B0604020202020204" pitchFamily="34" charset="0"/>
            </a:endParaRPr>
          </a:p>
          <a:p>
            <a:pPr>
              <a:buFont typeface="Wingdings" pitchFamily="2" charset="2"/>
              <a:buNone/>
            </a:pPr>
            <a:endParaRPr lang="en-US" sz="1300" b="1" dirty="0">
              <a:solidFill>
                <a:srgbClr val="000000"/>
              </a:solidFill>
              <a:latin typeface="Arial" panose="020B0604020202020204" pitchFamily="34" charset="0"/>
              <a:cs typeface="Arial" panose="020B0604020202020204" pitchFamily="34" charset="0"/>
            </a:endParaRPr>
          </a:p>
          <a:p>
            <a:pPr>
              <a:buFont typeface="Wingdings" pitchFamily="2" charset="2"/>
              <a:buNone/>
            </a:pPr>
            <a:endParaRPr lang="en-US" sz="1300" b="1" dirty="0">
              <a:solidFill>
                <a:srgbClr val="000000"/>
              </a:solidFill>
              <a:latin typeface="Arial" panose="020B0604020202020204" pitchFamily="34" charset="0"/>
              <a:cs typeface="Arial" panose="020B0604020202020204" pitchFamily="34" charset="0"/>
            </a:endParaRPr>
          </a:p>
        </p:txBody>
      </p:sp>
      <p:pic>
        <p:nvPicPr>
          <p:cNvPr id="8" name="Picture 7" descr="A graph of different colored bars&#10;&#10;AI-generated content may be incorrect.">
            <a:extLst>
              <a:ext uri="{FF2B5EF4-FFF2-40B4-BE49-F238E27FC236}">
                <a16:creationId xmlns:a16="http://schemas.microsoft.com/office/drawing/2014/main" id="{0606F8A6-9028-BDE9-F9E9-205C8F6F89F5}"/>
              </a:ext>
            </a:extLst>
          </p:cNvPr>
          <p:cNvPicPr>
            <a:picLocks noChangeAspect="1"/>
          </p:cNvPicPr>
          <p:nvPr/>
        </p:nvPicPr>
        <p:blipFill>
          <a:blip r:embed="rId2"/>
          <a:stretch>
            <a:fillRect/>
          </a:stretch>
        </p:blipFill>
        <p:spPr>
          <a:xfrm>
            <a:off x="6096000" y="1405148"/>
            <a:ext cx="5779653" cy="4047703"/>
          </a:xfrm>
          <a:prstGeom prst="rect">
            <a:avLst/>
          </a:prstGeom>
        </p:spPr>
      </p:pic>
    </p:spTree>
    <p:extLst>
      <p:ext uri="{BB962C8B-B14F-4D97-AF65-F5344CB8AC3E}">
        <p14:creationId xmlns:p14="http://schemas.microsoft.com/office/powerpoint/2010/main" val="345518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C13CB-D8E2-D7DE-A0E3-49A68CE23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0F9F6-632B-B8D5-0ED8-6A068E9C4956}"/>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KNN</a:t>
            </a:r>
            <a:endParaRPr lang="en-US" dirty="0"/>
          </a:p>
        </p:txBody>
      </p:sp>
      <p:sp>
        <p:nvSpPr>
          <p:cNvPr id="6" name="Content Placeholder 5">
            <a:extLst>
              <a:ext uri="{FF2B5EF4-FFF2-40B4-BE49-F238E27FC236}">
                <a16:creationId xmlns:a16="http://schemas.microsoft.com/office/drawing/2014/main" id="{DB9E61A4-CBE0-AD06-A7CC-CC8D2D8612A6}"/>
              </a:ext>
            </a:extLst>
          </p:cNvPr>
          <p:cNvSpPr>
            <a:spLocks noGrp="1"/>
          </p:cNvSpPr>
          <p:nvPr>
            <p:ph sz="half" idx="1"/>
          </p:nvPr>
        </p:nvSpPr>
        <p:spPr>
          <a:xfrm>
            <a:off x="408795" y="953730"/>
            <a:ext cx="3848573" cy="5323110"/>
          </a:xfrm>
        </p:spPr>
        <p:txBody>
          <a:bodyPr>
            <a:noAutofit/>
          </a:bodyPr>
          <a:lstStyle/>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KNN Approach:</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K-Nearest Neighbors classifies based on similarity to training examples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Distance-based method requiring careful feature scaling</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Applied </a:t>
            </a:r>
            <a:r>
              <a:rPr lang="en-US" sz="1200" b="0" i="0" u="none" strike="noStrike" dirty="0" err="1">
                <a:solidFill>
                  <a:srgbClr val="000000"/>
                </a:solidFill>
                <a:effectLst/>
                <a:latin typeface="Arial" panose="020B0604020202020204" pitchFamily="34" charset="0"/>
                <a:cs typeface="Arial" panose="020B0604020202020204" pitchFamily="34" charset="0"/>
              </a:rPr>
              <a:t>MinMaxScaler</a:t>
            </a:r>
            <a:r>
              <a:rPr lang="en-US" sz="1200" b="0" i="0" u="none" strike="noStrike" dirty="0">
                <a:solidFill>
                  <a:srgbClr val="000000"/>
                </a:solidFill>
                <a:effectLst/>
                <a:latin typeface="Arial" panose="020B0604020202020204" pitchFamily="34" charset="0"/>
                <a:cs typeface="Arial" panose="020B0604020202020204" pitchFamily="34" charset="0"/>
              </a:rPr>
              <a:t> to scale all features to [0,1] range</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Euclidean distance used for proximity calculation</a:t>
            </a:r>
          </a:p>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Optimization Process: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Tested K values from 1 to 20 using 5-fold cross-validation</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Used F1-score as optimization metric to balance precision and recall</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Evaluated both full and reduced feature sets</a:t>
            </a:r>
          </a:p>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Results: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Optimal K for both datasets: K = 19</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Larger K indicates smoother decision boundaries needed</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Similar optimal K for both feature sets suggests consistent neighborhood structure</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K=19 provides noise resistance while maintaining predictive power</a:t>
            </a:r>
          </a:p>
        </p:txBody>
      </p:sp>
      <p:sp>
        <p:nvSpPr>
          <p:cNvPr id="3" name="Slide Number Placeholder 2">
            <a:extLst>
              <a:ext uri="{FF2B5EF4-FFF2-40B4-BE49-F238E27FC236}">
                <a16:creationId xmlns:a16="http://schemas.microsoft.com/office/drawing/2014/main" id="{FEC559F0-1A28-FE95-C0B9-17E7D9D1874A}"/>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7" name="Picture 6" descr="A graph with blue and orange lines&#10;&#10;AI-generated content may be incorrect.">
            <a:extLst>
              <a:ext uri="{FF2B5EF4-FFF2-40B4-BE49-F238E27FC236}">
                <a16:creationId xmlns:a16="http://schemas.microsoft.com/office/drawing/2014/main" id="{48B1991D-5EAD-B130-8CCE-A8474DC0EC8B}"/>
              </a:ext>
            </a:extLst>
          </p:cNvPr>
          <p:cNvPicPr>
            <a:picLocks noChangeAspect="1"/>
          </p:cNvPicPr>
          <p:nvPr/>
        </p:nvPicPr>
        <p:blipFill>
          <a:blip r:embed="rId2"/>
          <a:stretch>
            <a:fillRect/>
          </a:stretch>
        </p:blipFill>
        <p:spPr>
          <a:xfrm>
            <a:off x="4188542" y="1729440"/>
            <a:ext cx="7772400" cy="3771689"/>
          </a:xfrm>
          <a:prstGeom prst="rect">
            <a:avLst/>
          </a:prstGeom>
        </p:spPr>
      </p:pic>
    </p:spTree>
    <p:extLst>
      <p:ext uri="{BB962C8B-B14F-4D97-AF65-F5344CB8AC3E}">
        <p14:creationId xmlns:p14="http://schemas.microsoft.com/office/powerpoint/2010/main" val="2910443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52202-2C65-51D0-C8C0-192FD6ED2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4F6E23-98A9-4C27-9DCC-F0E39721D7A7}"/>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KNN</a:t>
            </a:r>
            <a:endParaRPr lang="en-US" dirty="0"/>
          </a:p>
        </p:txBody>
      </p:sp>
      <p:sp>
        <p:nvSpPr>
          <p:cNvPr id="6" name="Content Placeholder 5">
            <a:extLst>
              <a:ext uri="{FF2B5EF4-FFF2-40B4-BE49-F238E27FC236}">
                <a16:creationId xmlns:a16="http://schemas.microsoft.com/office/drawing/2014/main" id="{EBABB6A0-511E-EE0E-4153-3F30B757A51F}"/>
              </a:ext>
            </a:extLst>
          </p:cNvPr>
          <p:cNvSpPr>
            <a:spLocks noGrp="1"/>
          </p:cNvSpPr>
          <p:nvPr>
            <p:ph sz="half" idx="1"/>
          </p:nvPr>
        </p:nvSpPr>
        <p:spPr>
          <a:xfrm>
            <a:off x="4311288" y="3844139"/>
            <a:ext cx="7172018" cy="2550414"/>
          </a:xfrm>
        </p:spPr>
        <p:txBody>
          <a:bodyPr>
            <a:noAutofit/>
          </a:bodyPr>
          <a:lstStyle/>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Key Observations: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Reduced feature set performs slightly better than full set</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Improved recall with reduced features (+1.6%)</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Feature reduction simplifies model without performance loss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Good balance between precision and recall</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Provides strong baseline with simple, interpretable algorithm</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ROC AUC of ~0.81 indicates good discrimination ability</a:t>
            </a:r>
          </a:p>
        </p:txBody>
      </p:sp>
      <p:sp>
        <p:nvSpPr>
          <p:cNvPr id="3" name="Slide Number Placeholder 2">
            <a:extLst>
              <a:ext uri="{FF2B5EF4-FFF2-40B4-BE49-F238E27FC236}">
                <a16:creationId xmlns:a16="http://schemas.microsoft.com/office/drawing/2014/main" id="{835B0D2C-9605-535E-40D7-D8C10DBF7C2A}"/>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11" name="Rectangle 3">
            <a:extLst>
              <a:ext uri="{FF2B5EF4-FFF2-40B4-BE49-F238E27FC236}">
                <a16:creationId xmlns:a16="http://schemas.microsoft.com/office/drawing/2014/main" id="{62D502A6-CD1A-5AF3-69E6-EF4A75AF70D3}"/>
              </a:ext>
            </a:extLst>
          </p:cNvPr>
          <p:cNvSpPr>
            <a:spLocks noChangeArrowheads="1"/>
          </p:cNvSpPr>
          <p:nvPr/>
        </p:nvSpPr>
        <p:spPr bwMode="auto">
          <a:xfrm>
            <a:off x="404781" y="1172394"/>
            <a:ext cx="28791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Performance Metrics: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BF2F6AD6-BCE5-6E90-4398-81B9EEC09413}"/>
              </a:ext>
            </a:extLst>
          </p:cNvPr>
          <p:cNvGraphicFramePr>
            <a:graphicFrameLocks noGrp="1"/>
          </p:cNvGraphicFramePr>
          <p:nvPr>
            <p:extLst>
              <p:ext uri="{D42A27DB-BD31-4B8C-83A1-F6EECF244321}">
                <p14:modId xmlns:p14="http://schemas.microsoft.com/office/powerpoint/2010/main" val="189402613"/>
              </p:ext>
            </p:extLst>
          </p:nvPr>
        </p:nvGraphicFramePr>
        <p:xfrm>
          <a:off x="638745" y="1571633"/>
          <a:ext cx="3380640" cy="1599935"/>
        </p:xfrm>
        <a:graphic>
          <a:graphicData uri="http://schemas.openxmlformats.org/drawingml/2006/table">
            <a:tbl>
              <a:tblPr firstRow="1" bandRow="1">
                <a:tableStyleId>{5940675A-B579-460E-94D1-54222C63F5DA}</a:tableStyleId>
              </a:tblPr>
              <a:tblGrid>
                <a:gridCol w="873415">
                  <a:extLst>
                    <a:ext uri="{9D8B030D-6E8A-4147-A177-3AD203B41FA5}">
                      <a16:colId xmlns:a16="http://schemas.microsoft.com/office/drawing/2014/main" val="426084972"/>
                    </a:ext>
                  </a:extLst>
                </a:gridCol>
                <a:gridCol w="1061883">
                  <a:extLst>
                    <a:ext uri="{9D8B030D-6E8A-4147-A177-3AD203B41FA5}">
                      <a16:colId xmlns:a16="http://schemas.microsoft.com/office/drawing/2014/main" val="1196869999"/>
                    </a:ext>
                  </a:extLst>
                </a:gridCol>
                <a:gridCol w="1445342">
                  <a:extLst>
                    <a:ext uri="{9D8B030D-6E8A-4147-A177-3AD203B41FA5}">
                      <a16:colId xmlns:a16="http://schemas.microsoft.com/office/drawing/2014/main" val="93485458"/>
                    </a:ext>
                  </a:extLst>
                </a:gridCol>
              </a:tblGrid>
              <a:tr h="304535">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Metric</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Full Features</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Reduced Features</a:t>
                      </a:r>
                    </a:p>
                  </a:txBody>
                  <a:tcPr/>
                </a:tc>
                <a:extLst>
                  <a:ext uri="{0D108BD9-81ED-4DB2-BD59-A6C34878D82A}">
                    <a16:rowId xmlns:a16="http://schemas.microsoft.com/office/drawing/2014/main" val="204288349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Accuracy</a:t>
                      </a:r>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Arial" panose="020B0604020202020204" pitchFamily="34" charset="0"/>
                          <a:cs typeface="Arial" panose="020B0604020202020204" pitchFamily="34" charset="0"/>
                        </a:rPr>
                        <a:t>0.724</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0.726</a:t>
                      </a:r>
                    </a:p>
                  </a:txBody>
                  <a:tcPr/>
                </a:tc>
                <a:extLst>
                  <a:ext uri="{0D108BD9-81ED-4DB2-BD59-A6C34878D82A}">
                    <a16:rowId xmlns:a16="http://schemas.microsoft.com/office/drawing/2014/main" val="383920540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Precision</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0.620</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0.619</a:t>
                      </a:r>
                    </a:p>
                  </a:txBody>
                  <a:tcPr/>
                </a:tc>
                <a:extLst>
                  <a:ext uri="{0D108BD9-81ED-4DB2-BD59-A6C34878D82A}">
                    <a16:rowId xmlns:a16="http://schemas.microsoft.com/office/drawing/2014/main" val="3971294050"/>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Recall</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0.633</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0.649</a:t>
                      </a:r>
                    </a:p>
                  </a:txBody>
                  <a:tcPr/>
                </a:tc>
                <a:extLst>
                  <a:ext uri="{0D108BD9-81ED-4DB2-BD59-A6C34878D82A}">
                    <a16:rowId xmlns:a16="http://schemas.microsoft.com/office/drawing/2014/main" val="212613765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F1 Score</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0.627</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0.634</a:t>
                      </a:r>
                    </a:p>
                  </a:txBody>
                  <a:tcPr/>
                </a:tc>
                <a:extLst>
                  <a:ext uri="{0D108BD9-81ED-4DB2-BD59-A6C34878D82A}">
                    <a16:rowId xmlns:a16="http://schemas.microsoft.com/office/drawing/2014/main" val="43909630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ROC AUC</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0.808</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0.807</a:t>
                      </a:r>
                    </a:p>
                  </a:txBody>
                  <a:tcPr/>
                </a:tc>
                <a:extLst>
                  <a:ext uri="{0D108BD9-81ED-4DB2-BD59-A6C34878D82A}">
                    <a16:rowId xmlns:a16="http://schemas.microsoft.com/office/drawing/2014/main" val="831745144"/>
                  </a:ext>
                </a:extLst>
              </a:tr>
            </a:tbl>
          </a:graphicData>
        </a:graphic>
      </p:graphicFrame>
      <p:pic>
        <p:nvPicPr>
          <p:cNvPr id="14" name="Picture 13" descr="A blue squares with white text&#10;&#10;AI-generated content may be incorrect.">
            <a:extLst>
              <a:ext uri="{FF2B5EF4-FFF2-40B4-BE49-F238E27FC236}">
                <a16:creationId xmlns:a16="http://schemas.microsoft.com/office/drawing/2014/main" id="{1D25E8F0-2203-0DD3-C161-6BFD19ED40CB}"/>
              </a:ext>
            </a:extLst>
          </p:cNvPr>
          <p:cNvPicPr>
            <a:picLocks noChangeAspect="1"/>
          </p:cNvPicPr>
          <p:nvPr/>
        </p:nvPicPr>
        <p:blipFill>
          <a:blip r:embed="rId2"/>
          <a:stretch>
            <a:fillRect/>
          </a:stretch>
        </p:blipFill>
        <p:spPr>
          <a:xfrm>
            <a:off x="4077070" y="1013779"/>
            <a:ext cx="3820227" cy="2825123"/>
          </a:xfrm>
          <a:prstGeom prst="rect">
            <a:avLst/>
          </a:prstGeom>
        </p:spPr>
      </p:pic>
      <p:pic>
        <p:nvPicPr>
          <p:cNvPr id="16" name="Picture 15" descr="A blue and white squares with black numbers&#10;&#10;AI-generated content may be incorrect.">
            <a:extLst>
              <a:ext uri="{FF2B5EF4-FFF2-40B4-BE49-F238E27FC236}">
                <a16:creationId xmlns:a16="http://schemas.microsoft.com/office/drawing/2014/main" id="{84136DD3-C07B-E6F9-7059-915C764AAFEB}"/>
              </a:ext>
            </a:extLst>
          </p:cNvPr>
          <p:cNvPicPr>
            <a:picLocks noChangeAspect="1"/>
          </p:cNvPicPr>
          <p:nvPr/>
        </p:nvPicPr>
        <p:blipFill>
          <a:blip r:embed="rId3"/>
          <a:stretch>
            <a:fillRect/>
          </a:stretch>
        </p:blipFill>
        <p:spPr>
          <a:xfrm>
            <a:off x="7935217" y="948597"/>
            <a:ext cx="3852002" cy="2825123"/>
          </a:xfrm>
          <a:prstGeom prst="rect">
            <a:avLst/>
          </a:prstGeom>
        </p:spPr>
      </p:pic>
      <p:pic>
        <p:nvPicPr>
          <p:cNvPr id="18" name="Picture 17" descr="A graph with a red line&#10;&#10;AI-generated content may be incorrect.">
            <a:extLst>
              <a:ext uri="{FF2B5EF4-FFF2-40B4-BE49-F238E27FC236}">
                <a16:creationId xmlns:a16="http://schemas.microsoft.com/office/drawing/2014/main" id="{3FC77E77-0236-E29F-3DC2-0AFDB089FC9C}"/>
              </a:ext>
            </a:extLst>
          </p:cNvPr>
          <p:cNvPicPr>
            <a:picLocks noChangeAspect="1"/>
          </p:cNvPicPr>
          <p:nvPr/>
        </p:nvPicPr>
        <p:blipFill>
          <a:blip r:embed="rId4"/>
          <a:stretch>
            <a:fillRect/>
          </a:stretch>
        </p:blipFill>
        <p:spPr>
          <a:xfrm>
            <a:off x="429996" y="3319119"/>
            <a:ext cx="3573427" cy="2916577"/>
          </a:xfrm>
          <a:prstGeom prst="rect">
            <a:avLst/>
          </a:prstGeom>
        </p:spPr>
      </p:pic>
    </p:spTree>
    <p:extLst>
      <p:ext uri="{BB962C8B-B14F-4D97-AF65-F5344CB8AC3E}">
        <p14:creationId xmlns:p14="http://schemas.microsoft.com/office/powerpoint/2010/main" val="1672356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FA963-355B-A52C-F431-FEEC303B1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C231FF-1A7F-44B4-6FA5-2247D1CF291B}"/>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DECISION TREE (CART)</a:t>
            </a:r>
            <a:endParaRPr lang="en-US" dirty="0"/>
          </a:p>
        </p:txBody>
      </p:sp>
      <p:sp>
        <p:nvSpPr>
          <p:cNvPr id="6" name="Content Placeholder 5">
            <a:extLst>
              <a:ext uri="{FF2B5EF4-FFF2-40B4-BE49-F238E27FC236}">
                <a16:creationId xmlns:a16="http://schemas.microsoft.com/office/drawing/2014/main" id="{54998086-4FBB-05E4-BA94-58E17B3034EC}"/>
              </a:ext>
            </a:extLst>
          </p:cNvPr>
          <p:cNvSpPr>
            <a:spLocks noGrp="1"/>
          </p:cNvSpPr>
          <p:nvPr>
            <p:ph sz="half" idx="1"/>
          </p:nvPr>
        </p:nvSpPr>
        <p:spPr>
          <a:xfrm>
            <a:off x="408795" y="953730"/>
            <a:ext cx="4880960" cy="5323110"/>
          </a:xfrm>
        </p:spPr>
        <p:txBody>
          <a:bodyPr>
            <a:noAutofit/>
          </a:bodyPr>
          <a:lstStyle/>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CART Implementation: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Classification and Regression Trees (CART) recursively partition data</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Creates a flowchart-like structure of binary decisions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No feature scaling required (threshold-based decisions)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Naturally handles both numerical and categorical features</a:t>
            </a:r>
          </a:p>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Optimization Approach:</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Tested different split criteria:</a:t>
            </a:r>
          </a:p>
          <a:p>
            <a:pPr marL="742950" lvl="1" indent="-285750"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Gini impurity: Measures probability of misclassification</a:t>
            </a:r>
          </a:p>
          <a:p>
            <a:pPr marL="742950" lvl="1" indent="-285750"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Entropy: Measures information gain</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Explored </a:t>
            </a:r>
            <a:r>
              <a:rPr lang="en-US" sz="1200" b="0" i="0" u="none" strike="noStrike" dirty="0" err="1">
                <a:solidFill>
                  <a:srgbClr val="000000"/>
                </a:solidFill>
                <a:effectLst/>
                <a:latin typeface="Arial" panose="020B0604020202020204" pitchFamily="34" charset="0"/>
                <a:cs typeface="Arial" panose="020B0604020202020204" pitchFamily="34" charset="0"/>
              </a:rPr>
              <a:t>max_depth</a:t>
            </a:r>
            <a:r>
              <a:rPr lang="en-US" sz="1200" b="0" i="0" u="none" strike="noStrike" dirty="0">
                <a:solidFill>
                  <a:srgbClr val="000000"/>
                </a:solidFill>
                <a:effectLst/>
                <a:latin typeface="Arial" panose="020B0604020202020204" pitchFamily="34" charset="0"/>
                <a:cs typeface="Arial" panose="020B0604020202020204" pitchFamily="34" charset="0"/>
              </a:rPr>
              <a:t> values: 5, 10, 15, 20, 25, 30, None</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Evaluated 50 different random states for tree initialization</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Used cross-validation F1-score for parameter selection</a:t>
            </a:r>
          </a:p>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Best Parameters: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Criterion: </a:t>
            </a:r>
            <a:r>
              <a:rPr lang="en-US" sz="1200" b="0" i="0" u="none" strike="noStrike" dirty="0" err="1">
                <a:solidFill>
                  <a:srgbClr val="000000"/>
                </a:solidFill>
                <a:effectLst/>
                <a:latin typeface="Arial" panose="020B0604020202020204" pitchFamily="34" charset="0"/>
                <a:cs typeface="Arial" panose="020B0604020202020204" pitchFamily="34" charset="0"/>
              </a:rPr>
              <a:t>gini</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Max Depth: 5</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Random State: 1</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Best Cross-Validation F1 Score: 0.67</a:t>
            </a:r>
          </a:p>
        </p:txBody>
      </p:sp>
      <p:sp>
        <p:nvSpPr>
          <p:cNvPr id="3" name="Slide Number Placeholder 2">
            <a:extLst>
              <a:ext uri="{FF2B5EF4-FFF2-40B4-BE49-F238E27FC236}">
                <a16:creationId xmlns:a16="http://schemas.microsoft.com/office/drawing/2014/main" id="{B2852E47-75F8-9D18-E664-346FC8636B8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5" name="Picture 4" descr="A graph with a line&#10;&#10;AI-generated content may be incorrect.">
            <a:extLst>
              <a:ext uri="{FF2B5EF4-FFF2-40B4-BE49-F238E27FC236}">
                <a16:creationId xmlns:a16="http://schemas.microsoft.com/office/drawing/2014/main" id="{C2BF39A0-66D7-9601-10B8-66BA7FA7218B}"/>
              </a:ext>
            </a:extLst>
          </p:cNvPr>
          <p:cNvPicPr>
            <a:picLocks noChangeAspect="1"/>
          </p:cNvPicPr>
          <p:nvPr/>
        </p:nvPicPr>
        <p:blipFill>
          <a:blip r:embed="rId2"/>
          <a:stretch>
            <a:fillRect/>
          </a:stretch>
        </p:blipFill>
        <p:spPr>
          <a:xfrm>
            <a:off x="4955458" y="1867668"/>
            <a:ext cx="6827747" cy="3307386"/>
          </a:xfrm>
          <a:prstGeom prst="rect">
            <a:avLst/>
          </a:prstGeom>
        </p:spPr>
      </p:pic>
    </p:spTree>
    <p:extLst>
      <p:ext uri="{BB962C8B-B14F-4D97-AF65-F5344CB8AC3E}">
        <p14:creationId xmlns:p14="http://schemas.microsoft.com/office/powerpoint/2010/main" val="3694261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2637C-9043-D30F-346D-A153E3D2BA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21A7C-675B-22A2-898E-F81E8E85ECAD}"/>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DECISION TREE (CART)</a:t>
            </a:r>
            <a:endParaRPr lang="en-US" dirty="0"/>
          </a:p>
        </p:txBody>
      </p:sp>
      <p:sp>
        <p:nvSpPr>
          <p:cNvPr id="6" name="Content Placeholder 5">
            <a:extLst>
              <a:ext uri="{FF2B5EF4-FFF2-40B4-BE49-F238E27FC236}">
                <a16:creationId xmlns:a16="http://schemas.microsoft.com/office/drawing/2014/main" id="{16D1B849-022D-41BC-EF4B-97A7F7A4BBE1}"/>
              </a:ext>
            </a:extLst>
          </p:cNvPr>
          <p:cNvSpPr>
            <a:spLocks noGrp="1"/>
          </p:cNvSpPr>
          <p:nvPr>
            <p:ph sz="half" idx="1"/>
          </p:nvPr>
        </p:nvSpPr>
        <p:spPr>
          <a:xfrm>
            <a:off x="408795" y="953730"/>
            <a:ext cx="3769915" cy="5323110"/>
          </a:xfrm>
        </p:spPr>
        <p:txBody>
          <a:bodyPr>
            <a:noAutofit/>
          </a:bodyPr>
          <a:lstStyle/>
          <a:p>
            <a:pPr algn="l">
              <a:buNone/>
            </a:pPr>
            <a:r>
              <a:rPr lang="en-US" sz="1400" b="1" i="0" u="none" strike="noStrike" dirty="0">
                <a:solidFill>
                  <a:srgbClr val="000000"/>
                </a:solidFill>
                <a:effectLst/>
                <a:latin typeface="Arial" panose="020B0604020202020204" pitchFamily="34" charset="0"/>
                <a:cs typeface="Arial" panose="020B0604020202020204" pitchFamily="34" charset="0"/>
              </a:rPr>
              <a:t>Tree Structure Insights:</a:t>
            </a:r>
            <a:endParaRPr lang="en-US" sz="14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Root node splits on gender (most discriminative feature)</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For males (gender=1):</a:t>
            </a:r>
          </a:p>
          <a:p>
            <a:pPr marL="742950" lvl="1" indent="-285750"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GTP is the next most important split</a:t>
            </a:r>
          </a:p>
          <a:p>
            <a:pPr marL="742950" lvl="1" indent="-285750"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Age and hemoglobin form subsequent decision points</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For females (gender=0):</a:t>
            </a:r>
          </a:p>
          <a:p>
            <a:pPr marL="742950" lvl="1" indent="-285750"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Different feature pathway follows</a:t>
            </a:r>
          </a:p>
          <a:p>
            <a:pPr marL="742950" lvl="1" indent="-285750"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Hemoglobin and triglyceride are key factors</a:t>
            </a:r>
          </a:p>
          <a:p>
            <a:pPr algn="l">
              <a:buNone/>
            </a:pPr>
            <a:r>
              <a:rPr lang="en-US" sz="1400" b="1" i="0" u="none" strike="noStrike" dirty="0">
                <a:solidFill>
                  <a:srgbClr val="000000"/>
                </a:solidFill>
                <a:effectLst/>
                <a:latin typeface="Arial" panose="020B0604020202020204" pitchFamily="34" charset="0"/>
                <a:cs typeface="Arial" panose="020B0604020202020204" pitchFamily="34" charset="0"/>
              </a:rPr>
              <a:t>Top Important Features:</a:t>
            </a:r>
            <a:endParaRPr lang="en-US" sz="1400" b="0" i="0" u="none" strike="noStrike"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400" b="0" i="0" u="none" strike="noStrike" dirty="0">
                <a:solidFill>
                  <a:srgbClr val="000000"/>
                </a:solidFill>
                <a:effectLst/>
                <a:latin typeface="Arial" panose="020B0604020202020204" pitchFamily="34" charset="0"/>
                <a:cs typeface="Arial" panose="020B0604020202020204" pitchFamily="34" charset="0"/>
              </a:rPr>
              <a:t>Gender (0.83) - Dominates the decision process</a:t>
            </a:r>
          </a:p>
          <a:p>
            <a:pPr algn="l">
              <a:buFont typeface="+mj-lt"/>
              <a:buAutoNum type="arabicPeriod"/>
            </a:pPr>
            <a:r>
              <a:rPr lang="en-US" sz="1400" b="0" i="0" u="none" strike="noStrike" dirty="0">
                <a:solidFill>
                  <a:srgbClr val="000000"/>
                </a:solidFill>
                <a:effectLst/>
                <a:latin typeface="Arial" panose="020B0604020202020204" pitchFamily="34" charset="0"/>
                <a:cs typeface="Arial" panose="020B0604020202020204" pitchFamily="34" charset="0"/>
              </a:rPr>
              <a:t>GTP (0.09) - Liver enzyme elevated in smokers</a:t>
            </a:r>
          </a:p>
          <a:p>
            <a:pPr algn="l">
              <a:buFont typeface="+mj-lt"/>
              <a:buAutoNum type="arabicPeriod"/>
            </a:pPr>
            <a:r>
              <a:rPr lang="en-US" sz="1400" b="0" i="0" u="none" strike="noStrike" dirty="0">
                <a:solidFill>
                  <a:srgbClr val="000000"/>
                </a:solidFill>
                <a:effectLst/>
                <a:latin typeface="Arial" panose="020B0604020202020204" pitchFamily="34" charset="0"/>
                <a:cs typeface="Arial" panose="020B0604020202020204" pitchFamily="34" charset="0"/>
              </a:rPr>
              <a:t>Age (0.04) - Age-related smoking patterns</a:t>
            </a:r>
          </a:p>
          <a:p>
            <a:pPr algn="l">
              <a:buFont typeface="+mj-lt"/>
              <a:buAutoNum type="arabicPeriod"/>
            </a:pPr>
            <a:r>
              <a:rPr lang="en-US" sz="1400" b="0" i="0" u="none" strike="noStrike" dirty="0">
                <a:solidFill>
                  <a:srgbClr val="000000"/>
                </a:solidFill>
                <a:effectLst/>
                <a:latin typeface="Arial" panose="020B0604020202020204" pitchFamily="34" charset="0"/>
                <a:cs typeface="Arial" panose="020B0604020202020204" pitchFamily="34" charset="0"/>
              </a:rPr>
              <a:t>Triglyceride (0.02) - Lipid marker affected by smoking</a:t>
            </a:r>
          </a:p>
          <a:p>
            <a:pPr algn="l">
              <a:buFont typeface="+mj-lt"/>
              <a:buAutoNum type="arabicPeriod"/>
            </a:pPr>
            <a:r>
              <a:rPr lang="en-US" sz="1400" b="0" i="0" u="none" strike="noStrike" dirty="0">
                <a:solidFill>
                  <a:srgbClr val="000000"/>
                </a:solidFill>
                <a:effectLst/>
                <a:latin typeface="Arial" panose="020B0604020202020204" pitchFamily="34" charset="0"/>
                <a:cs typeface="Arial" panose="020B0604020202020204" pitchFamily="34" charset="0"/>
              </a:rPr>
              <a:t>ALT (0.01) - Liver function indicator</a:t>
            </a:r>
          </a:p>
        </p:txBody>
      </p:sp>
      <p:sp>
        <p:nvSpPr>
          <p:cNvPr id="3" name="Slide Number Placeholder 2">
            <a:extLst>
              <a:ext uri="{FF2B5EF4-FFF2-40B4-BE49-F238E27FC236}">
                <a16:creationId xmlns:a16="http://schemas.microsoft.com/office/drawing/2014/main" id="{965892B1-5DA2-86D9-36F9-2DD95D1BECDA}"/>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7" name="Picture 6" descr="A diagram of a diagram&#10;&#10;AI-generated content may be incorrect.">
            <a:extLst>
              <a:ext uri="{FF2B5EF4-FFF2-40B4-BE49-F238E27FC236}">
                <a16:creationId xmlns:a16="http://schemas.microsoft.com/office/drawing/2014/main" id="{3CFD6555-91A5-EA53-9FFA-95A2F882089E}"/>
              </a:ext>
            </a:extLst>
          </p:cNvPr>
          <p:cNvPicPr>
            <a:picLocks noChangeAspect="1"/>
          </p:cNvPicPr>
          <p:nvPr/>
        </p:nvPicPr>
        <p:blipFill>
          <a:blip r:embed="rId2"/>
          <a:stretch>
            <a:fillRect/>
          </a:stretch>
        </p:blipFill>
        <p:spPr>
          <a:xfrm>
            <a:off x="4916856" y="870986"/>
            <a:ext cx="6192872" cy="2945902"/>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D35B06F4-001D-9737-05E8-6817BEE4C9F1}"/>
              </a:ext>
            </a:extLst>
          </p:cNvPr>
          <p:cNvPicPr>
            <a:picLocks noChangeAspect="1"/>
          </p:cNvPicPr>
          <p:nvPr/>
        </p:nvPicPr>
        <p:blipFill>
          <a:blip r:embed="rId3"/>
          <a:stretch>
            <a:fillRect/>
          </a:stretch>
        </p:blipFill>
        <p:spPr>
          <a:xfrm>
            <a:off x="4875631" y="4209953"/>
            <a:ext cx="5871882" cy="2249449"/>
          </a:xfrm>
          <a:prstGeom prst="rect">
            <a:avLst/>
          </a:prstGeom>
        </p:spPr>
      </p:pic>
    </p:spTree>
    <p:extLst>
      <p:ext uri="{BB962C8B-B14F-4D97-AF65-F5344CB8AC3E}">
        <p14:creationId xmlns:p14="http://schemas.microsoft.com/office/powerpoint/2010/main" val="2999023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5079B-BAC8-952D-25BC-2AF36ED13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C071E-CB25-F09D-80BE-790E96C93716}"/>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DECISION TREE (CART)</a:t>
            </a:r>
            <a:endParaRPr lang="en-US" dirty="0"/>
          </a:p>
        </p:txBody>
      </p:sp>
      <p:sp>
        <p:nvSpPr>
          <p:cNvPr id="6" name="Content Placeholder 5">
            <a:extLst>
              <a:ext uri="{FF2B5EF4-FFF2-40B4-BE49-F238E27FC236}">
                <a16:creationId xmlns:a16="http://schemas.microsoft.com/office/drawing/2014/main" id="{283ECD97-83AC-8633-8B41-FD673F6C1BAF}"/>
              </a:ext>
            </a:extLst>
          </p:cNvPr>
          <p:cNvSpPr>
            <a:spLocks noGrp="1"/>
          </p:cNvSpPr>
          <p:nvPr>
            <p:ph sz="half" idx="1"/>
          </p:nvPr>
        </p:nvSpPr>
        <p:spPr>
          <a:xfrm>
            <a:off x="4311288" y="3844139"/>
            <a:ext cx="7172018" cy="2550414"/>
          </a:xfrm>
        </p:spPr>
        <p:txBody>
          <a:bodyPr>
            <a:noAutofit/>
          </a:bodyPr>
          <a:lstStyle/>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Observations: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Full feature set provides better recall (+4.3%)</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Reduced feature set gives slightly better precision</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Only 2.4% reduction in F1-score with reduced features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Minimal impact on ROC AUC (0.001 difference)</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Simple tree structure provides excellent interpretability</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Outperforms KNN on recall, accuracy, and ROC AUC</a:t>
            </a:r>
          </a:p>
        </p:txBody>
      </p:sp>
      <p:sp>
        <p:nvSpPr>
          <p:cNvPr id="3" name="Slide Number Placeholder 2">
            <a:extLst>
              <a:ext uri="{FF2B5EF4-FFF2-40B4-BE49-F238E27FC236}">
                <a16:creationId xmlns:a16="http://schemas.microsoft.com/office/drawing/2014/main" id="{73775C05-A8B7-EE56-6693-C6FB347BA042}"/>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11" name="Rectangle 3">
            <a:extLst>
              <a:ext uri="{FF2B5EF4-FFF2-40B4-BE49-F238E27FC236}">
                <a16:creationId xmlns:a16="http://schemas.microsoft.com/office/drawing/2014/main" id="{FD1EE995-278B-37D4-D9F6-77050F1A8B8C}"/>
              </a:ext>
            </a:extLst>
          </p:cNvPr>
          <p:cNvSpPr>
            <a:spLocks noChangeArrowheads="1"/>
          </p:cNvSpPr>
          <p:nvPr/>
        </p:nvSpPr>
        <p:spPr bwMode="auto">
          <a:xfrm>
            <a:off x="404781" y="1172394"/>
            <a:ext cx="28791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Performance Metrics: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DEA51213-01B7-5BA9-84E4-9775A175179E}"/>
              </a:ext>
            </a:extLst>
          </p:cNvPr>
          <p:cNvGraphicFramePr>
            <a:graphicFrameLocks noGrp="1"/>
          </p:cNvGraphicFramePr>
          <p:nvPr>
            <p:extLst>
              <p:ext uri="{D42A27DB-BD31-4B8C-83A1-F6EECF244321}">
                <p14:modId xmlns:p14="http://schemas.microsoft.com/office/powerpoint/2010/main" val="3289547982"/>
              </p:ext>
            </p:extLst>
          </p:nvPr>
        </p:nvGraphicFramePr>
        <p:xfrm>
          <a:off x="638745" y="1571633"/>
          <a:ext cx="3380640" cy="1599935"/>
        </p:xfrm>
        <a:graphic>
          <a:graphicData uri="http://schemas.openxmlformats.org/drawingml/2006/table">
            <a:tbl>
              <a:tblPr firstRow="1" bandRow="1">
                <a:tableStyleId>{5940675A-B579-460E-94D1-54222C63F5DA}</a:tableStyleId>
              </a:tblPr>
              <a:tblGrid>
                <a:gridCol w="873415">
                  <a:extLst>
                    <a:ext uri="{9D8B030D-6E8A-4147-A177-3AD203B41FA5}">
                      <a16:colId xmlns:a16="http://schemas.microsoft.com/office/drawing/2014/main" val="426084972"/>
                    </a:ext>
                  </a:extLst>
                </a:gridCol>
                <a:gridCol w="1061883">
                  <a:extLst>
                    <a:ext uri="{9D8B030D-6E8A-4147-A177-3AD203B41FA5}">
                      <a16:colId xmlns:a16="http://schemas.microsoft.com/office/drawing/2014/main" val="1196869999"/>
                    </a:ext>
                  </a:extLst>
                </a:gridCol>
                <a:gridCol w="1445342">
                  <a:extLst>
                    <a:ext uri="{9D8B030D-6E8A-4147-A177-3AD203B41FA5}">
                      <a16:colId xmlns:a16="http://schemas.microsoft.com/office/drawing/2014/main" val="93485458"/>
                    </a:ext>
                  </a:extLst>
                </a:gridCol>
              </a:tblGrid>
              <a:tr h="304535">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Metric</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Full Features</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Reduced Features</a:t>
                      </a:r>
                    </a:p>
                  </a:txBody>
                  <a:tcPr/>
                </a:tc>
                <a:extLst>
                  <a:ext uri="{0D108BD9-81ED-4DB2-BD59-A6C34878D82A}">
                    <a16:rowId xmlns:a16="http://schemas.microsoft.com/office/drawing/2014/main" val="204288349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Accuracy</a:t>
                      </a:r>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Arial" panose="020B0604020202020204" pitchFamily="34" charset="0"/>
                          <a:cs typeface="Arial" panose="020B0604020202020204" pitchFamily="34" charset="0"/>
                        </a:rPr>
                        <a:t>0.736</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0.734</a:t>
                      </a:r>
                    </a:p>
                  </a:txBody>
                  <a:tcPr/>
                </a:tc>
                <a:extLst>
                  <a:ext uri="{0D108BD9-81ED-4DB2-BD59-A6C34878D82A}">
                    <a16:rowId xmlns:a16="http://schemas.microsoft.com/office/drawing/2014/main" val="383920540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Precision</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0.620</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0.626</a:t>
                      </a:r>
                    </a:p>
                  </a:txBody>
                  <a:tcPr/>
                </a:tc>
                <a:extLst>
                  <a:ext uri="{0D108BD9-81ED-4DB2-BD59-A6C34878D82A}">
                    <a16:rowId xmlns:a16="http://schemas.microsoft.com/office/drawing/2014/main" val="3971294050"/>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Recall</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0.722</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0.678</a:t>
                      </a:r>
                    </a:p>
                  </a:txBody>
                  <a:tcPr/>
                </a:tc>
                <a:extLst>
                  <a:ext uri="{0D108BD9-81ED-4DB2-BD59-A6C34878D82A}">
                    <a16:rowId xmlns:a16="http://schemas.microsoft.com/office/drawing/2014/main" val="212613765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F1 Score</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0.667</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0.651</a:t>
                      </a:r>
                    </a:p>
                  </a:txBody>
                  <a:tcPr/>
                </a:tc>
                <a:extLst>
                  <a:ext uri="{0D108BD9-81ED-4DB2-BD59-A6C34878D82A}">
                    <a16:rowId xmlns:a16="http://schemas.microsoft.com/office/drawing/2014/main" val="43909630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ROC AUC</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0.815</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0.814</a:t>
                      </a:r>
                    </a:p>
                  </a:txBody>
                  <a:tcPr/>
                </a:tc>
                <a:extLst>
                  <a:ext uri="{0D108BD9-81ED-4DB2-BD59-A6C34878D82A}">
                    <a16:rowId xmlns:a16="http://schemas.microsoft.com/office/drawing/2014/main" val="831745144"/>
                  </a:ext>
                </a:extLst>
              </a:tr>
            </a:tbl>
          </a:graphicData>
        </a:graphic>
      </p:graphicFrame>
      <p:pic>
        <p:nvPicPr>
          <p:cNvPr id="5" name="Picture 4" descr="A blue squares with white text&#10;&#10;AI-generated content may be incorrect.">
            <a:extLst>
              <a:ext uri="{FF2B5EF4-FFF2-40B4-BE49-F238E27FC236}">
                <a16:creationId xmlns:a16="http://schemas.microsoft.com/office/drawing/2014/main" id="{B954C667-7D02-5C52-792B-A276762C9B42}"/>
              </a:ext>
            </a:extLst>
          </p:cNvPr>
          <p:cNvPicPr>
            <a:picLocks noChangeAspect="1"/>
          </p:cNvPicPr>
          <p:nvPr/>
        </p:nvPicPr>
        <p:blipFill>
          <a:blip r:embed="rId2"/>
          <a:stretch>
            <a:fillRect/>
          </a:stretch>
        </p:blipFill>
        <p:spPr>
          <a:xfrm>
            <a:off x="4253350" y="990832"/>
            <a:ext cx="3749826" cy="2761536"/>
          </a:xfrm>
          <a:prstGeom prst="rect">
            <a:avLst/>
          </a:prstGeom>
        </p:spPr>
      </p:pic>
      <p:pic>
        <p:nvPicPr>
          <p:cNvPr id="8" name="Picture 7" descr="A blue squares with white text&#10;&#10;AI-generated content may be incorrect.">
            <a:extLst>
              <a:ext uri="{FF2B5EF4-FFF2-40B4-BE49-F238E27FC236}">
                <a16:creationId xmlns:a16="http://schemas.microsoft.com/office/drawing/2014/main" id="{7FF37A7A-7758-619D-9016-50FFAAB85C55}"/>
              </a:ext>
            </a:extLst>
          </p:cNvPr>
          <p:cNvPicPr>
            <a:picLocks noChangeAspect="1"/>
          </p:cNvPicPr>
          <p:nvPr/>
        </p:nvPicPr>
        <p:blipFill>
          <a:blip r:embed="rId3"/>
          <a:stretch>
            <a:fillRect/>
          </a:stretch>
        </p:blipFill>
        <p:spPr>
          <a:xfrm>
            <a:off x="8237141" y="990832"/>
            <a:ext cx="3817418" cy="2761536"/>
          </a:xfrm>
          <a:prstGeom prst="rect">
            <a:avLst/>
          </a:prstGeom>
        </p:spPr>
      </p:pic>
      <p:pic>
        <p:nvPicPr>
          <p:cNvPr id="10" name="Picture 9" descr="A graph of a curve&#10;&#10;AI-generated content may be incorrect.">
            <a:extLst>
              <a:ext uri="{FF2B5EF4-FFF2-40B4-BE49-F238E27FC236}">
                <a16:creationId xmlns:a16="http://schemas.microsoft.com/office/drawing/2014/main" id="{43DFD0AB-3901-BA12-6F6B-8AAAAEB19B1B}"/>
              </a:ext>
            </a:extLst>
          </p:cNvPr>
          <p:cNvPicPr>
            <a:picLocks noChangeAspect="1"/>
          </p:cNvPicPr>
          <p:nvPr/>
        </p:nvPicPr>
        <p:blipFill>
          <a:blip r:embed="rId4"/>
          <a:stretch>
            <a:fillRect/>
          </a:stretch>
        </p:blipFill>
        <p:spPr>
          <a:xfrm>
            <a:off x="404780" y="3429000"/>
            <a:ext cx="3614605" cy="2963476"/>
          </a:xfrm>
          <a:prstGeom prst="rect">
            <a:avLst/>
          </a:prstGeom>
        </p:spPr>
      </p:pic>
    </p:spTree>
    <p:extLst>
      <p:ext uri="{BB962C8B-B14F-4D97-AF65-F5344CB8AC3E}">
        <p14:creationId xmlns:p14="http://schemas.microsoft.com/office/powerpoint/2010/main" val="334704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83242-112F-E895-81F6-1AE1EBEE1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561290-7B9D-B42D-49CB-A45DE0D5EE1D}"/>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RANDOM FOREST</a:t>
            </a:r>
            <a:endParaRPr lang="en-US" dirty="0"/>
          </a:p>
        </p:txBody>
      </p:sp>
      <p:sp>
        <p:nvSpPr>
          <p:cNvPr id="6" name="Content Placeholder 5">
            <a:extLst>
              <a:ext uri="{FF2B5EF4-FFF2-40B4-BE49-F238E27FC236}">
                <a16:creationId xmlns:a16="http://schemas.microsoft.com/office/drawing/2014/main" id="{A71D5E8A-00B1-6222-C98B-B6C02A0B7EE5}"/>
              </a:ext>
            </a:extLst>
          </p:cNvPr>
          <p:cNvSpPr>
            <a:spLocks noGrp="1"/>
          </p:cNvSpPr>
          <p:nvPr>
            <p:ph sz="half" idx="1"/>
          </p:nvPr>
        </p:nvSpPr>
        <p:spPr>
          <a:xfrm>
            <a:off x="408795" y="953730"/>
            <a:ext cx="4880960" cy="5323110"/>
          </a:xfrm>
        </p:spPr>
        <p:txBody>
          <a:bodyPr>
            <a:noAutofit/>
          </a:bodyPr>
          <a:lstStyle/>
          <a:p>
            <a:pPr algn="l">
              <a:buNone/>
            </a:pPr>
            <a:r>
              <a:rPr lang="en-US" sz="1300" b="1" i="0" u="none" strike="noStrike" dirty="0">
                <a:solidFill>
                  <a:srgbClr val="000000"/>
                </a:solidFill>
                <a:effectLst/>
                <a:latin typeface="Arial" panose="020B0604020202020204" pitchFamily="34" charset="0"/>
                <a:cs typeface="Arial" panose="020B0604020202020204" pitchFamily="34" charset="0"/>
              </a:rPr>
              <a:t>Random Forest Approach:</a:t>
            </a:r>
            <a:endParaRPr lang="en-US" sz="13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Ensemble of decision trees, each trained on random data subsets</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Each tree considers random feature subset when splitting</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Final prediction by majority voting across all trees</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Naturally handles feature interactions and non-linearities</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More stable than single decision trees</a:t>
            </a:r>
          </a:p>
          <a:p>
            <a:pPr algn="l">
              <a:buNone/>
            </a:pPr>
            <a:r>
              <a:rPr lang="en-US" sz="1300" b="1" i="0" u="none" strike="noStrike" dirty="0">
                <a:solidFill>
                  <a:srgbClr val="000000"/>
                </a:solidFill>
                <a:effectLst/>
                <a:latin typeface="Arial" panose="020B0604020202020204" pitchFamily="34" charset="0"/>
                <a:cs typeface="Arial" panose="020B0604020202020204" pitchFamily="34" charset="0"/>
              </a:rPr>
              <a:t>Parameter Optimization Process:</a:t>
            </a:r>
            <a:endParaRPr lang="en-US" sz="13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Two-stage optimization:</a:t>
            </a:r>
          </a:p>
          <a:p>
            <a:pPr marL="742950" lvl="1" indent="-285750"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First optimized </a:t>
            </a:r>
            <a:r>
              <a:rPr lang="en-US" sz="1300" b="0" i="0" u="none" strike="noStrike" dirty="0" err="1">
                <a:solidFill>
                  <a:srgbClr val="000000"/>
                </a:solidFill>
                <a:effectLst/>
                <a:latin typeface="Arial" panose="020B0604020202020204" pitchFamily="34" charset="0"/>
                <a:cs typeface="Arial" panose="020B0604020202020204" pitchFamily="34" charset="0"/>
              </a:rPr>
              <a:t>n_estimators</a:t>
            </a:r>
            <a:r>
              <a:rPr lang="en-US" sz="1300" b="0" i="0" u="none" strike="noStrike" dirty="0">
                <a:solidFill>
                  <a:srgbClr val="000000"/>
                </a:solidFill>
                <a:effectLst/>
                <a:latin typeface="Arial" panose="020B0604020202020204" pitchFamily="34" charset="0"/>
                <a:cs typeface="Arial" panose="020B0604020202020204" pitchFamily="34" charset="0"/>
              </a:rPr>
              <a:t> (number of trees): 10, 50, 100, 150, 200</a:t>
            </a:r>
          </a:p>
          <a:p>
            <a:pPr marL="742950" lvl="1" indent="-285750"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Then optimized </a:t>
            </a:r>
            <a:r>
              <a:rPr lang="en-US" sz="1300" b="0" i="0" u="none" strike="noStrike" dirty="0" err="1">
                <a:solidFill>
                  <a:srgbClr val="000000"/>
                </a:solidFill>
                <a:effectLst/>
                <a:latin typeface="Arial" panose="020B0604020202020204" pitchFamily="34" charset="0"/>
                <a:cs typeface="Arial" panose="020B0604020202020204" pitchFamily="34" charset="0"/>
              </a:rPr>
              <a:t>max_depth</a:t>
            </a:r>
            <a:r>
              <a:rPr lang="en-US" sz="1300" b="0" i="0" u="none" strike="noStrike" dirty="0">
                <a:solidFill>
                  <a:srgbClr val="000000"/>
                </a:solidFill>
                <a:effectLst/>
                <a:latin typeface="Arial" panose="020B0604020202020204" pitchFamily="34" charset="0"/>
                <a:cs typeface="Arial" panose="020B0604020202020204" pitchFamily="34" charset="0"/>
              </a:rPr>
              <a:t> using best </a:t>
            </a:r>
            <a:r>
              <a:rPr lang="en-US" sz="1300" b="0" i="0" u="none" strike="noStrike" dirty="0" err="1">
                <a:solidFill>
                  <a:srgbClr val="000000"/>
                </a:solidFill>
                <a:effectLst/>
                <a:latin typeface="Arial" panose="020B0604020202020204" pitchFamily="34" charset="0"/>
                <a:cs typeface="Arial" panose="020B0604020202020204" pitchFamily="34" charset="0"/>
              </a:rPr>
              <a:t>n_estimators</a:t>
            </a:r>
            <a:r>
              <a:rPr lang="en-US" sz="1300" b="0" i="0" u="none" strike="noStrike" dirty="0">
                <a:solidFill>
                  <a:srgbClr val="000000"/>
                </a:solidFill>
                <a:effectLst/>
                <a:latin typeface="Arial" panose="020B0604020202020204" pitchFamily="34" charset="0"/>
                <a:cs typeface="Arial" panose="020B0604020202020204" pitchFamily="34" charset="0"/>
              </a:rPr>
              <a:t>: 5, 10, 15, 20, 25, 30, None</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Measured both performance (F1-score) and training time</a:t>
            </a:r>
          </a:p>
          <a:p>
            <a:pPr algn="l">
              <a:buNone/>
            </a:pPr>
            <a:r>
              <a:rPr lang="en-US" sz="1300" b="1" i="0" u="none" strike="noStrike" dirty="0">
                <a:solidFill>
                  <a:srgbClr val="000000"/>
                </a:solidFill>
                <a:effectLst/>
                <a:latin typeface="Arial" panose="020B0604020202020204" pitchFamily="34" charset="0"/>
                <a:cs typeface="Arial" panose="020B0604020202020204" pitchFamily="34" charset="0"/>
              </a:rPr>
              <a:t>Results:</a:t>
            </a:r>
            <a:endParaRPr lang="en-US" sz="13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Best </a:t>
            </a:r>
            <a:r>
              <a:rPr lang="en-US" sz="1300" b="0" i="0" u="none" strike="noStrike" dirty="0" err="1">
                <a:solidFill>
                  <a:srgbClr val="000000"/>
                </a:solidFill>
                <a:effectLst/>
                <a:latin typeface="Arial" panose="020B0604020202020204" pitchFamily="34" charset="0"/>
                <a:cs typeface="Arial" panose="020B0604020202020204" pitchFamily="34" charset="0"/>
              </a:rPr>
              <a:t>n_estimators</a:t>
            </a:r>
            <a:r>
              <a:rPr lang="en-US" sz="1300" b="0" i="0" u="none" strike="noStrike" dirty="0">
                <a:solidFill>
                  <a:srgbClr val="000000"/>
                </a:solidFill>
                <a:effectLst/>
                <a:latin typeface="Arial" panose="020B0604020202020204" pitchFamily="34" charset="0"/>
                <a:cs typeface="Arial" panose="020B0604020202020204" pitchFamily="34" charset="0"/>
              </a:rPr>
              <a:t>: 200</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Best </a:t>
            </a:r>
            <a:r>
              <a:rPr lang="en-US" sz="1300" b="0" i="0" u="none" strike="noStrike" dirty="0" err="1">
                <a:solidFill>
                  <a:srgbClr val="000000"/>
                </a:solidFill>
                <a:effectLst/>
                <a:latin typeface="Arial" panose="020B0604020202020204" pitchFamily="34" charset="0"/>
                <a:cs typeface="Arial" panose="020B0604020202020204" pitchFamily="34" charset="0"/>
              </a:rPr>
              <a:t>max_depth</a:t>
            </a:r>
            <a:r>
              <a:rPr lang="en-US" sz="1300" b="0" i="0" u="none" strike="noStrike" dirty="0">
                <a:solidFill>
                  <a:srgbClr val="000000"/>
                </a:solidFill>
                <a:effectLst/>
                <a:latin typeface="Arial" panose="020B0604020202020204" pitchFamily="34" charset="0"/>
                <a:cs typeface="Arial" panose="020B0604020202020204" pitchFamily="34" charset="0"/>
              </a:rPr>
              <a:t>: 10</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F1-score: 0.68 (cross-validation)</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Performance plateaus after 150 trees</a:t>
            </a:r>
          </a:p>
        </p:txBody>
      </p:sp>
      <p:sp>
        <p:nvSpPr>
          <p:cNvPr id="3" name="Slide Number Placeholder 2">
            <a:extLst>
              <a:ext uri="{FF2B5EF4-FFF2-40B4-BE49-F238E27FC236}">
                <a16:creationId xmlns:a16="http://schemas.microsoft.com/office/drawing/2014/main" id="{3BA7817B-D8ED-97CF-BA55-8D50CCE2E509}"/>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7" name="Picture 6" descr="A graph with a red line and blue line&#10;&#10;AI-generated content may be incorrect.">
            <a:extLst>
              <a:ext uri="{FF2B5EF4-FFF2-40B4-BE49-F238E27FC236}">
                <a16:creationId xmlns:a16="http://schemas.microsoft.com/office/drawing/2014/main" id="{FD1ADB5D-21F4-C8EB-B3CB-3762C638B19D}"/>
              </a:ext>
            </a:extLst>
          </p:cNvPr>
          <p:cNvPicPr>
            <a:picLocks noChangeAspect="1"/>
          </p:cNvPicPr>
          <p:nvPr/>
        </p:nvPicPr>
        <p:blipFill>
          <a:blip r:embed="rId2"/>
          <a:stretch>
            <a:fillRect/>
          </a:stretch>
        </p:blipFill>
        <p:spPr>
          <a:xfrm>
            <a:off x="5199184" y="2109581"/>
            <a:ext cx="6478283" cy="3188390"/>
          </a:xfrm>
          <a:prstGeom prst="rect">
            <a:avLst/>
          </a:prstGeom>
        </p:spPr>
      </p:pic>
    </p:spTree>
    <p:extLst>
      <p:ext uri="{BB962C8B-B14F-4D97-AF65-F5344CB8AC3E}">
        <p14:creationId xmlns:p14="http://schemas.microsoft.com/office/powerpoint/2010/main" val="2561775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A86A9-1215-1E62-E0E3-E616E8E94B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B45CC-5282-3A60-97D1-F5F3E535096E}"/>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RANDOM FOREST</a:t>
            </a:r>
            <a:endParaRPr lang="en-US" dirty="0"/>
          </a:p>
        </p:txBody>
      </p:sp>
      <p:sp>
        <p:nvSpPr>
          <p:cNvPr id="6" name="Content Placeholder 5">
            <a:extLst>
              <a:ext uri="{FF2B5EF4-FFF2-40B4-BE49-F238E27FC236}">
                <a16:creationId xmlns:a16="http://schemas.microsoft.com/office/drawing/2014/main" id="{CF67FD63-96D5-354C-79DF-6B4367366BDC}"/>
              </a:ext>
            </a:extLst>
          </p:cNvPr>
          <p:cNvSpPr>
            <a:spLocks noGrp="1"/>
          </p:cNvSpPr>
          <p:nvPr>
            <p:ph sz="half" idx="1"/>
          </p:nvPr>
        </p:nvSpPr>
        <p:spPr>
          <a:xfrm>
            <a:off x="408795" y="953730"/>
            <a:ext cx="4002131" cy="5323110"/>
          </a:xfrm>
        </p:spPr>
        <p:txBody>
          <a:bodyPr>
            <a:noAutofit/>
          </a:bodyPr>
          <a:lstStyle/>
          <a:p>
            <a:pPr algn="l">
              <a:buNone/>
            </a:pPr>
            <a:r>
              <a:rPr lang="en-US" sz="1400" b="1" i="0" u="none" strike="noStrike" dirty="0">
                <a:solidFill>
                  <a:srgbClr val="000000"/>
                </a:solidFill>
                <a:effectLst/>
                <a:latin typeface="Arial" panose="020B0604020202020204" pitchFamily="34" charset="0"/>
                <a:cs typeface="Arial" panose="020B0604020202020204" pitchFamily="34" charset="0"/>
              </a:rPr>
              <a:t>Feature Importance Analysis:</a:t>
            </a:r>
            <a:endParaRPr lang="en-US" sz="14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More balanced feature importance distribution than single tree</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Less dominated by gender (25% vs. 83% in single tree)</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Considers complex feature interactions</a:t>
            </a:r>
          </a:p>
          <a:p>
            <a:pPr algn="l">
              <a:buNone/>
            </a:pPr>
            <a:r>
              <a:rPr lang="en-US" sz="1400" b="1" i="0" u="none" strike="noStrike" dirty="0">
                <a:solidFill>
                  <a:srgbClr val="000000"/>
                </a:solidFill>
                <a:effectLst/>
                <a:latin typeface="Arial" panose="020B0604020202020204" pitchFamily="34" charset="0"/>
                <a:cs typeface="Arial" panose="020B0604020202020204" pitchFamily="34" charset="0"/>
              </a:rPr>
              <a:t>Top Important Features:</a:t>
            </a:r>
            <a:endParaRPr lang="en-US" sz="1400" b="0" i="0" u="none" strike="noStrike"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400" b="0" i="0" u="none" strike="noStrike" dirty="0">
                <a:solidFill>
                  <a:srgbClr val="000000"/>
                </a:solidFill>
                <a:effectLst/>
                <a:latin typeface="Arial" panose="020B0604020202020204" pitchFamily="34" charset="0"/>
                <a:cs typeface="Arial" panose="020B0604020202020204" pitchFamily="34" charset="0"/>
              </a:rPr>
              <a:t>Gender (0.25) - Still most important, but more balanced</a:t>
            </a:r>
          </a:p>
          <a:p>
            <a:pPr algn="l">
              <a:buFont typeface="+mj-lt"/>
              <a:buAutoNum type="arabicPeriod"/>
            </a:pPr>
            <a:r>
              <a:rPr lang="en-US" sz="1400" b="0" i="0" u="none" strike="noStrike" dirty="0">
                <a:solidFill>
                  <a:srgbClr val="000000"/>
                </a:solidFill>
                <a:effectLst/>
                <a:latin typeface="Arial" panose="020B0604020202020204" pitchFamily="34" charset="0"/>
                <a:cs typeface="Arial" panose="020B0604020202020204" pitchFamily="34" charset="0"/>
              </a:rPr>
              <a:t>Hemoglobin (0.12) - Affected by carbon monoxide from smoking</a:t>
            </a:r>
          </a:p>
          <a:p>
            <a:pPr algn="l">
              <a:buFont typeface="+mj-lt"/>
              <a:buAutoNum type="arabicPeriod"/>
            </a:pPr>
            <a:r>
              <a:rPr lang="en-US" sz="1400" b="0" i="0" u="none" strike="noStrike" dirty="0">
                <a:solidFill>
                  <a:srgbClr val="000000"/>
                </a:solidFill>
                <a:effectLst/>
                <a:latin typeface="Arial" panose="020B0604020202020204" pitchFamily="34" charset="0"/>
                <a:cs typeface="Arial" panose="020B0604020202020204" pitchFamily="34" charset="0"/>
              </a:rPr>
              <a:t>GTP (0.12) - Liver enzyme elevated in smokers</a:t>
            </a:r>
          </a:p>
          <a:p>
            <a:pPr algn="l">
              <a:buFont typeface="+mj-lt"/>
              <a:buAutoNum type="arabicPeriod"/>
            </a:pPr>
            <a:r>
              <a:rPr lang="en-US" sz="1400" b="0" i="0" u="none" strike="noStrike" dirty="0">
                <a:solidFill>
                  <a:srgbClr val="000000"/>
                </a:solidFill>
                <a:effectLst/>
                <a:latin typeface="Arial" panose="020B0604020202020204" pitchFamily="34" charset="0"/>
                <a:cs typeface="Arial" panose="020B0604020202020204" pitchFamily="34" charset="0"/>
              </a:rPr>
              <a:t>Height (0.12) - Correlates with gender differences</a:t>
            </a:r>
          </a:p>
          <a:p>
            <a:pPr algn="l">
              <a:buFont typeface="+mj-lt"/>
              <a:buAutoNum type="arabicPeriod"/>
            </a:pPr>
            <a:r>
              <a:rPr lang="en-US" sz="1400" b="0" i="0" u="none" strike="noStrike" dirty="0">
                <a:solidFill>
                  <a:srgbClr val="000000"/>
                </a:solidFill>
                <a:effectLst/>
                <a:latin typeface="Arial" panose="020B0604020202020204" pitchFamily="34" charset="0"/>
                <a:cs typeface="Arial" panose="020B0604020202020204" pitchFamily="34" charset="0"/>
              </a:rPr>
              <a:t>Triglyceride (0.05) - Lipid affected by smoking</a:t>
            </a:r>
          </a:p>
        </p:txBody>
      </p:sp>
      <p:sp>
        <p:nvSpPr>
          <p:cNvPr id="3" name="Slide Number Placeholder 2">
            <a:extLst>
              <a:ext uri="{FF2B5EF4-FFF2-40B4-BE49-F238E27FC236}">
                <a16:creationId xmlns:a16="http://schemas.microsoft.com/office/drawing/2014/main" id="{9F01DA6B-EF9E-7719-13EA-2FD4480552C3}"/>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5" name="Picture 4" descr="A graph with different colored bars&#10;&#10;AI-generated content may be incorrect.">
            <a:extLst>
              <a:ext uri="{FF2B5EF4-FFF2-40B4-BE49-F238E27FC236}">
                <a16:creationId xmlns:a16="http://schemas.microsoft.com/office/drawing/2014/main" id="{1EB6F310-F097-2074-E499-BEE754881826}"/>
              </a:ext>
            </a:extLst>
          </p:cNvPr>
          <p:cNvPicPr>
            <a:picLocks noChangeAspect="1"/>
          </p:cNvPicPr>
          <p:nvPr/>
        </p:nvPicPr>
        <p:blipFill>
          <a:blip r:embed="rId2"/>
          <a:stretch>
            <a:fillRect/>
          </a:stretch>
        </p:blipFill>
        <p:spPr>
          <a:xfrm>
            <a:off x="4528125" y="953730"/>
            <a:ext cx="6704473" cy="5190903"/>
          </a:xfrm>
          <a:prstGeom prst="rect">
            <a:avLst/>
          </a:prstGeom>
        </p:spPr>
      </p:pic>
    </p:spTree>
    <p:extLst>
      <p:ext uri="{BB962C8B-B14F-4D97-AF65-F5344CB8AC3E}">
        <p14:creationId xmlns:p14="http://schemas.microsoft.com/office/powerpoint/2010/main" val="361253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565078" y="351423"/>
            <a:ext cx="10709031" cy="734621"/>
          </a:xfrm>
        </p:spPr>
        <p:txBody>
          <a:bodyPr>
            <a:normAutofit/>
          </a:bodyPr>
          <a:lstStyle/>
          <a:p>
            <a:r>
              <a:rPr lang="en-US" sz="3200" dirty="0">
                <a:solidFill>
                  <a:schemeClr val="bg2">
                    <a:lumMod val="10000"/>
                  </a:schemeClr>
                </a:solidFill>
                <a:latin typeface="Arial" panose="020B0604020202020204" pitchFamily="34" charset="0"/>
                <a:cs typeface="Arial" panose="020B0604020202020204" pitchFamily="34" charset="0"/>
              </a:rPr>
              <a:t>AGENDA</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2</a:t>
            </a:fld>
            <a:endParaRPr lang="en-US"/>
          </a:p>
        </p:txBody>
      </p:sp>
      <p:graphicFrame>
        <p:nvGraphicFramePr>
          <p:cNvPr id="7" name="Table">
            <a:extLst>
              <a:ext uri="{FF2B5EF4-FFF2-40B4-BE49-F238E27FC236}">
                <a16:creationId xmlns:a16="http://schemas.microsoft.com/office/drawing/2014/main" id="{A757E40E-0906-5CEB-AE14-2BFC38FF3F41}"/>
              </a:ext>
            </a:extLst>
          </p:cNvPr>
          <p:cNvGraphicFramePr/>
          <p:nvPr>
            <p:extLst>
              <p:ext uri="{D42A27DB-BD31-4B8C-83A1-F6EECF244321}">
                <p14:modId xmlns:p14="http://schemas.microsoft.com/office/powerpoint/2010/main" val="1132041563"/>
              </p:ext>
            </p:extLst>
          </p:nvPr>
        </p:nvGraphicFramePr>
        <p:xfrm>
          <a:off x="2278178" y="863704"/>
          <a:ext cx="7282832" cy="1301091"/>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199656">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94293">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1.</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Problem Statement &amp; Project Goal</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99656">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4241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2.</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Project Workflow</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6" name="Table">
            <a:extLst>
              <a:ext uri="{FF2B5EF4-FFF2-40B4-BE49-F238E27FC236}">
                <a16:creationId xmlns:a16="http://schemas.microsoft.com/office/drawing/2014/main" id="{F1C9C458-281D-386F-D4C3-73CA2FD0675D}"/>
              </a:ext>
            </a:extLst>
          </p:cNvPr>
          <p:cNvGraphicFramePr/>
          <p:nvPr>
            <p:extLst>
              <p:ext uri="{D42A27DB-BD31-4B8C-83A1-F6EECF244321}">
                <p14:modId xmlns:p14="http://schemas.microsoft.com/office/powerpoint/2010/main" val="1764149824"/>
              </p:ext>
            </p:extLst>
          </p:nvPr>
        </p:nvGraphicFramePr>
        <p:xfrm>
          <a:off x="2278178" y="2774756"/>
          <a:ext cx="7282832" cy="1290344"/>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67947">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4</a:t>
                      </a:r>
                      <a:r>
                        <a:rPr sz="2000" b="1" dirty="0">
                          <a:solidFill>
                            <a:srgbClr val="FFFFFF"/>
                          </a:solidFill>
                          <a:latin typeface="Arial" panose="020B0604020202020204" pitchFamily="34" charset="0"/>
                          <a:ea typeface="Trade Gothic LT Std"/>
                          <a:cs typeface="Arial" panose="020B0604020202020204" pitchFamily="34"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Data Cleaning &amp; Exploratory Data Analysis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67947">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Arial" panose="020B0604020202020204" pitchFamily="34" charset="0"/>
                          <a:ea typeface="Trade Gothic LT Std"/>
                          <a:cs typeface="Arial" panose="020B0604020202020204" pitchFamily="34" charset="0"/>
                          <a:sym typeface="Trade Gothic LT Std"/>
                        </a:rPr>
                        <a:t>5</a:t>
                      </a:r>
                      <a:r>
                        <a:rPr sz="2000" b="1">
                          <a:solidFill>
                            <a:srgbClr val="FFFFFF"/>
                          </a:solidFill>
                          <a:latin typeface="Arial" panose="020B0604020202020204" pitchFamily="34" charset="0"/>
                          <a:ea typeface="Trade Gothic LT Std"/>
                          <a:cs typeface="Arial" panose="020B0604020202020204" pitchFamily="34"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Model Implementation &amp; Evaluation</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8" name="Table">
            <a:extLst>
              <a:ext uri="{FF2B5EF4-FFF2-40B4-BE49-F238E27FC236}">
                <a16:creationId xmlns:a16="http://schemas.microsoft.com/office/drawing/2014/main" id="{4DA05A06-AFA2-507A-6EB5-04D776CCB073}"/>
              </a:ext>
            </a:extLst>
          </p:cNvPr>
          <p:cNvGraphicFramePr/>
          <p:nvPr>
            <p:extLst>
              <p:ext uri="{D42A27DB-BD31-4B8C-83A1-F6EECF244321}">
                <p14:modId xmlns:p14="http://schemas.microsoft.com/office/powerpoint/2010/main" val="3117120820"/>
              </p:ext>
            </p:extLst>
          </p:nvPr>
        </p:nvGraphicFramePr>
        <p:xfrm>
          <a:off x="2278178" y="4073272"/>
          <a:ext cx="7282832" cy="1290344"/>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16682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29449">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6</a:t>
                      </a:r>
                      <a:r>
                        <a:rPr sz="2000" b="1" dirty="0">
                          <a:solidFill>
                            <a:srgbClr val="FFFFFF"/>
                          </a:solidFill>
                          <a:latin typeface="Arial" panose="020B0604020202020204" pitchFamily="34" charset="0"/>
                          <a:ea typeface="Trade Gothic LT Std"/>
                          <a:cs typeface="Arial" panose="020B0604020202020204" pitchFamily="34"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Model Comparison &amp; Conclusion</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6682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286101">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Arial" panose="020B0604020202020204" pitchFamily="34" charset="0"/>
                          <a:ea typeface="Trade Gothic LT Std"/>
                          <a:cs typeface="Arial" panose="020B0604020202020204" pitchFamily="34" charset="0"/>
                          <a:sym typeface="Trade Gothic LT Std"/>
                        </a:rPr>
                        <a:t>7</a:t>
                      </a:r>
                      <a:r>
                        <a:rPr sz="2000" b="1">
                          <a:solidFill>
                            <a:srgbClr val="FFFFFF"/>
                          </a:solidFill>
                          <a:latin typeface="Arial" panose="020B0604020202020204" pitchFamily="34" charset="0"/>
                          <a:ea typeface="Trade Gothic LT Std"/>
                          <a:cs typeface="Arial" panose="020B0604020202020204" pitchFamily="34"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Future Work</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2" name="Table">
            <a:extLst>
              <a:ext uri="{FF2B5EF4-FFF2-40B4-BE49-F238E27FC236}">
                <a16:creationId xmlns:a16="http://schemas.microsoft.com/office/drawing/2014/main" id="{B9ECFCA9-6344-E641-35C1-0A41B63ADF15}"/>
              </a:ext>
            </a:extLst>
          </p:cNvPr>
          <p:cNvGraphicFramePr/>
          <p:nvPr>
            <p:extLst>
              <p:ext uri="{D42A27DB-BD31-4B8C-83A1-F6EECF244321}">
                <p14:modId xmlns:p14="http://schemas.microsoft.com/office/powerpoint/2010/main" val="1196962415"/>
              </p:ext>
            </p:extLst>
          </p:nvPr>
        </p:nvGraphicFramePr>
        <p:xfrm>
          <a:off x="2278178" y="2160474"/>
          <a:ext cx="7282832" cy="906798"/>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noFill/>
                      <a:miter lim="400000"/>
                    </a:lnR>
                    <a:lnT w="0">
                      <a:miter lim="400000"/>
                    </a:lnT>
                    <a:lnB w="0">
                      <a:noFill/>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miter lim="400000"/>
                    </a:lnT>
                    <a:lnB w="0">
                      <a:noFill/>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miter lim="400000"/>
                    </a:lnT>
                    <a:lnB w="0">
                      <a:noFill/>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miter lim="400000"/>
                    </a:lnT>
                    <a:lnB w="0">
                      <a:noFill/>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miter lim="400000"/>
                    </a:lnT>
                    <a:lnB w="0">
                      <a:noFill/>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miter lim="400000"/>
                    </a:lnR>
                    <a:lnT w="0">
                      <a:miter lim="400000"/>
                    </a:lnT>
                    <a:lnB w="0">
                      <a:noFill/>
                      <a:miter lim="400000"/>
                    </a:lnB>
                  </a:tcPr>
                </a:tc>
                <a:extLst>
                  <a:ext uri="{0D108BD9-81ED-4DB2-BD59-A6C34878D82A}">
                    <a16:rowId xmlns:a16="http://schemas.microsoft.com/office/drawing/2014/main" val="10001"/>
                  </a:ext>
                </a:extLst>
              </a:tr>
              <a:tr h="367947">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3.</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Dataset Description</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Arial" panose="020B0604020202020204" pitchFamily="34" charset="0"/>
                        <a:cs typeface="Arial" panose="020B0604020202020204" pitchFamily="34"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bl>
          </a:graphicData>
        </a:graphic>
      </p:graphicFrame>
      <p:graphicFrame>
        <p:nvGraphicFramePr>
          <p:cNvPr id="11" name="Table 10">
            <a:extLst>
              <a:ext uri="{FF2B5EF4-FFF2-40B4-BE49-F238E27FC236}">
                <a16:creationId xmlns:a16="http://schemas.microsoft.com/office/drawing/2014/main" id="{E5B04637-B471-3331-7A27-6B8677E599CF}"/>
              </a:ext>
            </a:extLst>
          </p:cNvPr>
          <p:cNvGraphicFramePr>
            <a:graphicFrameLocks noGrp="1"/>
          </p:cNvGraphicFramePr>
          <p:nvPr>
            <p:extLst>
              <p:ext uri="{D42A27DB-BD31-4B8C-83A1-F6EECF244321}">
                <p14:modId xmlns:p14="http://schemas.microsoft.com/office/powerpoint/2010/main" val="418026299"/>
              </p:ext>
            </p:extLst>
          </p:nvPr>
        </p:nvGraphicFramePr>
        <p:xfrm>
          <a:off x="2278178" y="5618841"/>
          <a:ext cx="7282832" cy="383546"/>
        </p:xfrm>
        <a:graphic>
          <a:graphicData uri="http://schemas.openxmlformats.org/drawingml/2006/table">
            <a:tbl>
              <a:tblPr/>
              <a:tblGrid>
                <a:gridCol w="240463">
                  <a:extLst>
                    <a:ext uri="{9D8B030D-6E8A-4147-A177-3AD203B41FA5}">
                      <a16:colId xmlns:a16="http://schemas.microsoft.com/office/drawing/2014/main" val="2754380086"/>
                    </a:ext>
                  </a:extLst>
                </a:gridCol>
                <a:gridCol w="121972">
                  <a:extLst>
                    <a:ext uri="{9D8B030D-6E8A-4147-A177-3AD203B41FA5}">
                      <a16:colId xmlns:a16="http://schemas.microsoft.com/office/drawing/2014/main" val="3578506424"/>
                    </a:ext>
                  </a:extLst>
                </a:gridCol>
                <a:gridCol w="693107">
                  <a:extLst>
                    <a:ext uri="{9D8B030D-6E8A-4147-A177-3AD203B41FA5}">
                      <a16:colId xmlns:a16="http://schemas.microsoft.com/office/drawing/2014/main" val="1887806739"/>
                    </a:ext>
                  </a:extLst>
                </a:gridCol>
                <a:gridCol w="5864855">
                  <a:extLst>
                    <a:ext uri="{9D8B030D-6E8A-4147-A177-3AD203B41FA5}">
                      <a16:colId xmlns:a16="http://schemas.microsoft.com/office/drawing/2014/main" val="3153115980"/>
                    </a:ext>
                  </a:extLst>
                </a:gridCol>
                <a:gridCol w="121972">
                  <a:extLst>
                    <a:ext uri="{9D8B030D-6E8A-4147-A177-3AD203B41FA5}">
                      <a16:colId xmlns:a16="http://schemas.microsoft.com/office/drawing/2014/main" val="2422145998"/>
                    </a:ext>
                  </a:extLst>
                </a:gridCol>
                <a:gridCol w="240463">
                  <a:extLst>
                    <a:ext uri="{9D8B030D-6E8A-4147-A177-3AD203B41FA5}">
                      <a16:colId xmlns:a16="http://schemas.microsoft.com/office/drawing/2014/main" val="3228160322"/>
                    </a:ext>
                  </a:extLst>
                </a:gridCol>
              </a:tblGrid>
              <a:tr h="0">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8</a:t>
                      </a:r>
                      <a:r>
                        <a:rPr sz="2000" b="1" dirty="0">
                          <a:solidFill>
                            <a:srgbClr val="FFFFFF"/>
                          </a:solidFill>
                          <a:latin typeface="Arial" panose="020B0604020202020204" pitchFamily="34" charset="0"/>
                          <a:ea typeface="Trade Gothic LT Std"/>
                          <a:cs typeface="Arial" panose="020B0604020202020204" pitchFamily="34"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Arial" panose="020B0604020202020204" pitchFamily="34" charset="0"/>
                          <a:ea typeface="Trade Gothic LT Std"/>
                          <a:cs typeface="Arial" panose="020B0604020202020204" pitchFamily="34" charset="0"/>
                          <a:sym typeface="Trade Gothic LT Std"/>
                        </a:rPr>
                        <a:t>References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574137061"/>
                  </a:ext>
                </a:extLst>
              </a:tr>
            </a:tbl>
          </a:graphicData>
        </a:graphic>
      </p:graphicFrame>
    </p:spTree>
    <p:extLst>
      <p:ext uri="{BB962C8B-B14F-4D97-AF65-F5344CB8AC3E}">
        <p14:creationId xmlns:p14="http://schemas.microsoft.com/office/powerpoint/2010/main" val="747929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67C2-64A7-32AA-458B-7EDADA5FBF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67A2A7-56BB-5C49-B032-2FCE3B6346F8}"/>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RANDOM FOREST</a:t>
            </a:r>
            <a:endParaRPr lang="en-US" dirty="0"/>
          </a:p>
        </p:txBody>
      </p:sp>
      <p:sp>
        <p:nvSpPr>
          <p:cNvPr id="6" name="Content Placeholder 5">
            <a:extLst>
              <a:ext uri="{FF2B5EF4-FFF2-40B4-BE49-F238E27FC236}">
                <a16:creationId xmlns:a16="http://schemas.microsoft.com/office/drawing/2014/main" id="{0DD29A65-C296-7FE7-F6CB-8994C1E3A310}"/>
              </a:ext>
            </a:extLst>
          </p:cNvPr>
          <p:cNvSpPr>
            <a:spLocks noGrp="1"/>
          </p:cNvSpPr>
          <p:nvPr>
            <p:ph sz="half" idx="1"/>
          </p:nvPr>
        </p:nvSpPr>
        <p:spPr>
          <a:xfrm>
            <a:off x="4311288" y="3844139"/>
            <a:ext cx="7172018" cy="2550414"/>
          </a:xfrm>
        </p:spPr>
        <p:txBody>
          <a:bodyPr>
            <a:noAutofit/>
          </a:bodyPr>
          <a:lstStyle/>
          <a:p>
            <a:pPr algn="l">
              <a:buNone/>
            </a:pPr>
            <a:r>
              <a:rPr lang="en-US" sz="1400" b="1" i="0" u="none" strike="noStrike" dirty="0">
                <a:solidFill>
                  <a:srgbClr val="000000"/>
                </a:solidFill>
                <a:effectLst/>
                <a:latin typeface="Arial" panose="020B0604020202020204" pitchFamily="34" charset="0"/>
                <a:cs typeface="Arial" panose="020B0604020202020204" pitchFamily="34" charset="0"/>
              </a:rPr>
              <a:t>Key Observations:</a:t>
            </a:r>
            <a:endParaRPr lang="en-US" sz="14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Highest accuracy among all models tested</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Best performing tree-based model across all metrics</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Strong balance between precision and recall</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Only 1% reduction in F1-score with reduced features</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Highest ROC AUC (0.838) indicates excellent discrimination</a:t>
            </a:r>
          </a:p>
        </p:txBody>
      </p:sp>
      <p:sp>
        <p:nvSpPr>
          <p:cNvPr id="3" name="Slide Number Placeholder 2">
            <a:extLst>
              <a:ext uri="{FF2B5EF4-FFF2-40B4-BE49-F238E27FC236}">
                <a16:creationId xmlns:a16="http://schemas.microsoft.com/office/drawing/2014/main" id="{6D7DDB8A-E8BD-9CDE-E607-D31CE104A3E6}"/>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11" name="Rectangle 3">
            <a:extLst>
              <a:ext uri="{FF2B5EF4-FFF2-40B4-BE49-F238E27FC236}">
                <a16:creationId xmlns:a16="http://schemas.microsoft.com/office/drawing/2014/main" id="{4EE7F115-7B5A-B6EF-4740-04F624910B79}"/>
              </a:ext>
            </a:extLst>
          </p:cNvPr>
          <p:cNvSpPr>
            <a:spLocks noChangeArrowheads="1"/>
          </p:cNvSpPr>
          <p:nvPr/>
        </p:nvSpPr>
        <p:spPr bwMode="auto">
          <a:xfrm>
            <a:off x="404781" y="1172394"/>
            <a:ext cx="28791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Performance Metrics: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D4A92D91-65CF-F660-1FD7-9AAD6F656D21}"/>
              </a:ext>
            </a:extLst>
          </p:cNvPr>
          <p:cNvGraphicFramePr>
            <a:graphicFrameLocks noGrp="1"/>
          </p:cNvGraphicFramePr>
          <p:nvPr>
            <p:extLst>
              <p:ext uri="{D42A27DB-BD31-4B8C-83A1-F6EECF244321}">
                <p14:modId xmlns:p14="http://schemas.microsoft.com/office/powerpoint/2010/main" val="4271643894"/>
              </p:ext>
            </p:extLst>
          </p:nvPr>
        </p:nvGraphicFramePr>
        <p:xfrm>
          <a:off x="638745" y="1571633"/>
          <a:ext cx="3380640" cy="1599935"/>
        </p:xfrm>
        <a:graphic>
          <a:graphicData uri="http://schemas.openxmlformats.org/drawingml/2006/table">
            <a:tbl>
              <a:tblPr firstRow="1" bandRow="1">
                <a:tableStyleId>{5940675A-B579-460E-94D1-54222C63F5DA}</a:tableStyleId>
              </a:tblPr>
              <a:tblGrid>
                <a:gridCol w="873415">
                  <a:extLst>
                    <a:ext uri="{9D8B030D-6E8A-4147-A177-3AD203B41FA5}">
                      <a16:colId xmlns:a16="http://schemas.microsoft.com/office/drawing/2014/main" val="426084972"/>
                    </a:ext>
                  </a:extLst>
                </a:gridCol>
                <a:gridCol w="1061883">
                  <a:extLst>
                    <a:ext uri="{9D8B030D-6E8A-4147-A177-3AD203B41FA5}">
                      <a16:colId xmlns:a16="http://schemas.microsoft.com/office/drawing/2014/main" val="1196869999"/>
                    </a:ext>
                  </a:extLst>
                </a:gridCol>
                <a:gridCol w="1445342">
                  <a:extLst>
                    <a:ext uri="{9D8B030D-6E8A-4147-A177-3AD203B41FA5}">
                      <a16:colId xmlns:a16="http://schemas.microsoft.com/office/drawing/2014/main" val="93485458"/>
                    </a:ext>
                  </a:extLst>
                </a:gridCol>
              </a:tblGrid>
              <a:tr h="304535">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Metric</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Full Features</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Reduced Features</a:t>
                      </a:r>
                    </a:p>
                  </a:txBody>
                  <a:tcPr/>
                </a:tc>
                <a:extLst>
                  <a:ext uri="{0D108BD9-81ED-4DB2-BD59-A6C34878D82A}">
                    <a16:rowId xmlns:a16="http://schemas.microsoft.com/office/drawing/2014/main" val="204288349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Accuracy</a:t>
                      </a:r>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Arial" panose="020B0604020202020204" pitchFamily="34" charset="0"/>
                          <a:cs typeface="Arial" panose="020B0604020202020204" pitchFamily="34" charset="0"/>
                        </a:rPr>
                        <a:t>0.754</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0.749</a:t>
                      </a:r>
                    </a:p>
                  </a:txBody>
                  <a:tcPr/>
                </a:tc>
                <a:extLst>
                  <a:ext uri="{0D108BD9-81ED-4DB2-BD59-A6C34878D82A}">
                    <a16:rowId xmlns:a16="http://schemas.microsoft.com/office/drawing/2014/main" val="383920540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Precision</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0.645</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0.639</a:t>
                      </a:r>
                    </a:p>
                  </a:txBody>
                  <a:tcPr/>
                </a:tc>
                <a:extLst>
                  <a:ext uri="{0D108BD9-81ED-4DB2-BD59-A6C34878D82A}">
                    <a16:rowId xmlns:a16="http://schemas.microsoft.com/office/drawing/2014/main" val="3971294050"/>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Recall</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0.727</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0.718</a:t>
                      </a:r>
                    </a:p>
                  </a:txBody>
                  <a:tcPr/>
                </a:tc>
                <a:extLst>
                  <a:ext uri="{0D108BD9-81ED-4DB2-BD59-A6C34878D82A}">
                    <a16:rowId xmlns:a16="http://schemas.microsoft.com/office/drawing/2014/main" val="212613765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F1 Score</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0.683</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0.676</a:t>
                      </a:r>
                    </a:p>
                  </a:txBody>
                  <a:tcPr/>
                </a:tc>
                <a:extLst>
                  <a:ext uri="{0D108BD9-81ED-4DB2-BD59-A6C34878D82A}">
                    <a16:rowId xmlns:a16="http://schemas.microsoft.com/office/drawing/2014/main" val="43909630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ROC AUC</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0.838</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0.835</a:t>
                      </a:r>
                    </a:p>
                  </a:txBody>
                  <a:tcPr/>
                </a:tc>
                <a:extLst>
                  <a:ext uri="{0D108BD9-81ED-4DB2-BD59-A6C34878D82A}">
                    <a16:rowId xmlns:a16="http://schemas.microsoft.com/office/drawing/2014/main" val="831745144"/>
                  </a:ext>
                </a:extLst>
              </a:tr>
            </a:tbl>
          </a:graphicData>
        </a:graphic>
      </p:graphicFrame>
      <p:pic>
        <p:nvPicPr>
          <p:cNvPr id="7" name="Picture 6" descr="A blue squares with white text&#10;&#10;AI-generated content may be incorrect.">
            <a:extLst>
              <a:ext uri="{FF2B5EF4-FFF2-40B4-BE49-F238E27FC236}">
                <a16:creationId xmlns:a16="http://schemas.microsoft.com/office/drawing/2014/main" id="{8110A2A9-63BD-8359-4D68-A42A027EC279}"/>
              </a:ext>
            </a:extLst>
          </p:cNvPr>
          <p:cNvPicPr>
            <a:picLocks noChangeAspect="1"/>
          </p:cNvPicPr>
          <p:nvPr/>
        </p:nvPicPr>
        <p:blipFill>
          <a:blip r:embed="rId2"/>
          <a:stretch>
            <a:fillRect/>
          </a:stretch>
        </p:blipFill>
        <p:spPr>
          <a:xfrm>
            <a:off x="4067121" y="878586"/>
            <a:ext cx="4032741" cy="2965553"/>
          </a:xfrm>
          <a:prstGeom prst="rect">
            <a:avLst/>
          </a:prstGeom>
        </p:spPr>
      </p:pic>
      <p:pic>
        <p:nvPicPr>
          <p:cNvPr id="13" name="Picture 12" descr="A blue squares with white text&#10;&#10;AI-generated content may be incorrect.">
            <a:extLst>
              <a:ext uri="{FF2B5EF4-FFF2-40B4-BE49-F238E27FC236}">
                <a16:creationId xmlns:a16="http://schemas.microsoft.com/office/drawing/2014/main" id="{34C5BD24-45EC-7BFD-DEAD-9EC2532DEC08}"/>
              </a:ext>
            </a:extLst>
          </p:cNvPr>
          <p:cNvPicPr>
            <a:picLocks noChangeAspect="1"/>
          </p:cNvPicPr>
          <p:nvPr/>
        </p:nvPicPr>
        <p:blipFill>
          <a:blip r:embed="rId3"/>
          <a:stretch>
            <a:fillRect/>
          </a:stretch>
        </p:blipFill>
        <p:spPr>
          <a:xfrm>
            <a:off x="8099862" y="878585"/>
            <a:ext cx="4044401" cy="2965553"/>
          </a:xfrm>
          <a:prstGeom prst="rect">
            <a:avLst/>
          </a:prstGeom>
        </p:spPr>
      </p:pic>
      <p:pic>
        <p:nvPicPr>
          <p:cNvPr id="15" name="Picture 14" descr="A graph of a curve&#10;&#10;AI-generated content may be incorrect.">
            <a:extLst>
              <a:ext uri="{FF2B5EF4-FFF2-40B4-BE49-F238E27FC236}">
                <a16:creationId xmlns:a16="http://schemas.microsoft.com/office/drawing/2014/main" id="{6462A534-F59D-728A-1379-A668090BBDB9}"/>
              </a:ext>
            </a:extLst>
          </p:cNvPr>
          <p:cNvPicPr>
            <a:picLocks noChangeAspect="1"/>
          </p:cNvPicPr>
          <p:nvPr/>
        </p:nvPicPr>
        <p:blipFill>
          <a:blip r:embed="rId4"/>
          <a:stretch>
            <a:fillRect/>
          </a:stretch>
        </p:blipFill>
        <p:spPr>
          <a:xfrm>
            <a:off x="308825" y="3282420"/>
            <a:ext cx="3758296" cy="3112133"/>
          </a:xfrm>
          <a:prstGeom prst="rect">
            <a:avLst/>
          </a:prstGeom>
        </p:spPr>
      </p:pic>
    </p:spTree>
    <p:extLst>
      <p:ext uri="{BB962C8B-B14F-4D97-AF65-F5344CB8AC3E}">
        <p14:creationId xmlns:p14="http://schemas.microsoft.com/office/powerpoint/2010/main" val="3976096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4C493-6670-F857-0553-E7522B097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DA0DB-4EE2-37B5-2E31-450036866477}"/>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SVM</a:t>
            </a:r>
            <a:endParaRPr lang="en-US" dirty="0"/>
          </a:p>
        </p:txBody>
      </p:sp>
      <p:sp>
        <p:nvSpPr>
          <p:cNvPr id="6" name="Content Placeholder 5">
            <a:extLst>
              <a:ext uri="{FF2B5EF4-FFF2-40B4-BE49-F238E27FC236}">
                <a16:creationId xmlns:a16="http://schemas.microsoft.com/office/drawing/2014/main" id="{0D1F7E86-49E0-48D1-74C4-8F2189BB201C}"/>
              </a:ext>
            </a:extLst>
          </p:cNvPr>
          <p:cNvSpPr>
            <a:spLocks noGrp="1"/>
          </p:cNvSpPr>
          <p:nvPr>
            <p:ph sz="half" idx="1"/>
          </p:nvPr>
        </p:nvSpPr>
        <p:spPr>
          <a:xfrm>
            <a:off x="348244" y="4674416"/>
            <a:ext cx="5167009" cy="1848738"/>
          </a:xfrm>
        </p:spPr>
        <p:txBody>
          <a:bodyPr>
            <a:noAutofit/>
          </a:bodyPr>
          <a:lstStyle/>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Key Observations: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Reduced feature set performs better than full set (+1.2% F1-score)</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Higher recall and precision with fewer features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Suggests SVM handles dimension reduction well</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Improved accuracy, precision, and recall with reduced features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Good balance of precision and recall makes it versatile</a:t>
            </a:r>
          </a:p>
        </p:txBody>
      </p:sp>
      <p:sp>
        <p:nvSpPr>
          <p:cNvPr id="3" name="Slide Number Placeholder 2">
            <a:extLst>
              <a:ext uri="{FF2B5EF4-FFF2-40B4-BE49-F238E27FC236}">
                <a16:creationId xmlns:a16="http://schemas.microsoft.com/office/drawing/2014/main" id="{F67916FC-5A87-459F-32D2-BEDEABCB806D}"/>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11" name="Rectangle 3">
            <a:extLst>
              <a:ext uri="{FF2B5EF4-FFF2-40B4-BE49-F238E27FC236}">
                <a16:creationId xmlns:a16="http://schemas.microsoft.com/office/drawing/2014/main" id="{480787EA-94DA-0C0C-A0A9-1D6D830C25EB}"/>
              </a:ext>
            </a:extLst>
          </p:cNvPr>
          <p:cNvSpPr>
            <a:spLocks noChangeArrowheads="1"/>
          </p:cNvSpPr>
          <p:nvPr/>
        </p:nvSpPr>
        <p:spPr bwMode="auto">
          <a:xfrm>
            <a:off x="404780" y="2736862"/>
            <a:ext cx="28791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Performance Metrics: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5FC1F949-BB08-0351-24AB-CF5D8B39E37F}"/>
              </a:ext>
            </a:extLst>
          </p:cNvPr>
          <p:cNvGraphicFramePr>
            <a:graphicFrameLocks noGrp="1"/>
          </p:cNvGraphicFramePr>
          <p:nvPr>
            <p:extLst>
              <p:ext uri="{D42A27DB-BD31-4B8C-83A1-F6EECF244321}">
                <p14:modId xmlns:p14="http://schemas.microsoft.com/office/powerpoint/2010/main" val="2481911976"/>
              </p:ext>
            </p:extLst>
          </p:nvPr>
        </p:nvGraphicFramePr>
        <p:xfrm>
          <a:off x="491262" y="3044171"/>
          <a:ext cx="3380640" cy="1599935"/>
        </p:xfrm>
        <a:graphic>
          <a:graphicData uri="http://schemas.openxmlformats.org/drawingml/2006/table">
            <a:tbl>
              <a:tblPr firstRow="1" bandRow="1">
                <a:tableStyleId>{5940675A-B579-460E-94D1-54222C63F5DA}</a:tableStyleId>
              </a:tblPr>
              <a:tblGrid>
                <a:gridCol w="873415">
                  <a:extLst>
                    <a:ext uri="{9D8B030D-6E8A-4147-A177-3AD203B41FA5}">
                      <a16:colId xmlns:a16="http://schemas.microsoft.com/office/drawing/2014/main" val="426084972"/>
                    </a:ext>
                  </a:extLst>
                </a:gridCol>
                <a:gridCol w="1061883">
                  <a:extLst>
                    <a:ext uri="{9D8B030D-6E8A-4147-A177-3AD203B41FA5}">
                      <a16:colId xmlns:a16="http://schemas.microsoft.com/office/drawing/2014/main" val="1196869999"/>
                    </a:ext>
                  </a:extLst>
                </a:gridCol>
                <a:gridCol w="1445342">
                  <a:extLst>
                    <a:ext uri="{9D8B030D-6E8A-4147-A177-3AD203B41FA5}">
                      <a16:colId xmlns:a16="http://schemas.microsoft.com/office/drawing/2014/main" val="93485458"/>
                    </a:ext>
                  </a:extLst>
                </a:gridCol>
              </a:tblGrid>
              <a:tr h="304535">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Metric</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Full Features</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Reduced Features</a:t>
                      </a:r>
                    </a:p>
                  </a:txBody>
                  <a:tcPr/>
                </a:tc>
                <a:extLst>
                  <a:ext uri="{0D108BD9-81ED-4DB2-BD59-A6C34878D82A}">
                    <a16:rowId xmlns:a16="http://schemas.microsoft.com/office/drawing/2014/main" val="204288349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Accuracy</a:t>
                      </a:r>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Arial" panose="020B0604020202020204" pitchFamily="34" charset="0"/>
                          <a:cs typeface="Arial" panose="020B0604020202020204" pitchFamily="34" charset="0"/>
                        </a:rPr>
                        <a:t>0.738</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0.743</a:t>
                      </a:r>
                    </a:p>
                  </a:txBody>
                  <a:tcPr/>
                </a:tc>
                <a:extLst>
                  <a:ext uri="{0D108BD9-81ED-4DB2-BD59-A6C34878D82A}">
                    <a16:rowId xmlns:a16="http://schemas.microsoft.com/office/drawing/2014/main" val="383920540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Precision</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0.619</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0.624</a:t>
                      </a:r>
                    </a:p>
                  </a:txBody>
                  <a:tcPr/>
                </a:tc>
                <a:extLst>
                  <a:ext uri="{0D108BD9-81ED-4DB2-BD59-A6C34878D82A}">
                    <a16:rowId xmlns:a16="http://schemas.microsoft.com/office/drawing/2014/main" val="3971294050"/>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Recall</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0.739</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0.749</a:t>
                      </a:r>
                    </a:p>
                  </a:txBody>
                  <a:tcPr/>
                </a:tc>
                <a:extLst>
                  <a:ext uri="{0D108BD9-81ED-4DB2-BD59-A6C34878D82A}">
                    <a16:rowId xmlns:a16="http://schemas.microsoft.com/office/drawing/2014/main" val="212613765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F1 Score</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0.673</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0.681</a:t>
                      </a:r>
                    </a:p>
                  </a:txBody>
                  <a:tcPr/>
                </a:tc>
                <a:extLst>
                  <a:ext uri="{0D108BD9-81ED-4DB2-BD59-A6C34878D82A}">
                    <a16:rowId xmlns:a16="http://schemas.microsoft.com/office/drawing/2014/main" val="43909630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ROC AUC</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0.817</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0.815</a:t>
                      </a:r>
                    </a:p>
                  </a:txBody>
                  <a:tcPr/>
                </a:tc>
                <a:extLst>
                  <a:ext uri="{0D108BD9-81ED-4DB2-BD59-A6C34878D82A}">
                    <a16:rowId xmlns:a16="http://schemas.microsoft.com/office/drawing/2014/main" val="831745144"/>
                  </a:ext>
                </a:extLst>
              </a:tr>
            </a:tbl>
          </a:graphicData>
        </a:graphic>
      </p:graphicFrame>
      <p:sp>
        <p:nvSpPr>
          <p:cNvPr id="4" name="Content Placeholder 5">
            <a:extLst>
              <a:ext uri="{FF2B5EF4-FFF2-40B4-BE49-F238E27FC236}">
                <a16:creationId xmlns:a16="http://schemas.microsoft.com/office/drawing/2014/main" id="{8F35FA39-12EC-2DB5-407F-7E9A96E2B1AC}"/>
              </a:ext>
            </a:extLst>
          </p:cNvPr>
          <p:cNvSpPr txBox="1">
            <a:spLocks/>
          </p:cNvSpPr>
          <p:nvPr/>
        </p:nvSpPr>
        <p:spPr>
          <a:xfrm>
            <a:off x="404780" y="1034254"/>
            <a:ext cx="5032459" cy="1979607"/>
          </a:xfrm>
          <a:prstGeom prst="rect">
            <a:avLst/>
          </a:prstGeom>
        </p:spPr>
        <p:txBody>
          <a:bodyPr vert="horz" lIns="91440" tIns="45720" rIns="91440" bIns="45720" rtlCol="0">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SVM Implementation Details: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Support Vector Machine finds optimal hyperplane separating classes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Used Radial Basis Function (RBF) kernel for non-linear boundaries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Feature scaling with </a:t>
            </a:r>
            <a:r>
              <a:rPr lang="en-US" sz="1200" b="0" i="0" u="none" strike="noStrike" dirty="0" err="1">
                <a:solidFill>
                  <a:srgbClr val="000000"/>
                </a:solidFill>
                <a:effectLst/>
                <a:latin typeface="Arial" panose="020B0604020202020204" pitchFamily="34" charset="0"/>
                <a:cs typeface="Arial" panose="020B0604020202020204" pitchFamily="34" charset="0"/>
              </a:rPr>
              <a:t>MinMaxScaler</a:t>
            </a:r>
            <a:r>
              <a:rPr lang="en-US" sz="1200" b="0" i="0" u="none" strike="noStrike" dirty="0">
                <a:solidFill>
                  <a:srgbClr val="000000"/>
                </a:solidFill>
                <a:effectLst/>
                <a:latin typeface="Arial" panose="020B0604020202020204" pitchFamily="34" charset="0"/>
                <a:cs typeface="Arial" panose="020B0604020202020204" pitchFamily="34" charset="0"/>
              </a:rPr>
              <a:t> crucial for SVM performance</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Probability estimation enabled for ROC AUC calculation</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Default parameters used: C=1.0, gamma='scale</a:t>
            </a:r>
          </a:p>
          <a:p>
            <a:pPr>
              <a:buFont typeface="Wingdings" pitchFamily="2" charset="2"/>
              <a:buNone/>
            </a:pPr>
            <a:endParaRPr lang="en-US" sz="1200" dirty="0">
              <a:solidFill>
                <a:srgbClr val="000000"/>
              </a:solidFill>
              <a:latin typeface="Arial" panose="020B0604020202020204" pitchFamily="34" charset="0"/>
              <a:cs typeface="Arial" panose="020B0604020202020204" pitchFamily="34" charset="0"/>
            </a:endParaRPr>
          </a:p>
        </p:txBody>
      </p:sp>
      <p:pic>
        <p:nvPicPr>
          <p:cNvPr id="8" name="Picture 7" descr="A blue squares with white text&#10;&#10;AI-generated content may be incorrect.">
            <a:extLst>
              <a:ext uri="{FF2B5EF4-FFF2-40B4-BE49-F238E27FC236}">
                <a16:creationId xmlns:a16="http://schemas.microsoft.com/office/drawing/2014/main" id="{94518FA0-0F3A-119C-545F-E530A93AA6C1}"/>
              </a:ext>
            </a:extLst>
          </p:cNvPr>
          <p:cNvPicPr>
            <a:picLocks noChangeAspect="1"/>
          </p:cNvPicPr>
          <p:nvPr/>
        </p:nvPicPr>
        <p:blipFill>
          <a:blip r:embed="rId2"/>
          <a:stretch>
            <a:fillRect/>
          </a:stretch>
        </p:blipFill>
        <p:spPr>
          <a:xfrm>
            <a:off x="8672332" y="1017086"/>
            <a:ext cx="3265617" cy="2411914"/>
          </a:xfrm>
          <a:prstGeom prst="rect">
            <a:avLst/>
          </a:prstGeom>
        </p:spPr>
      </p:pic>
      <p:pic>
        <p:nvPicPr>
          <p:cNvPr id="10" name="Picture 9" descr="A blue squares with white text&#10;&#10;AI-generated content may be incorrect.">
            <a:extLst>
              <a:ext uri="{FF2B5EF4-FFF2-40B4-BE49-F238E27FC236}">
                <a16:creationId xmlns:a16="http://schemas.microsoft.com/office/drawing/2014/main" id="{2B675DB2-148A-3CA6-F70B-B2C046C860F9}"/>
              </a:ext>
            </a:extLst>
          </p:cNvPr>
          <p:cNvPicPr>
            <a:picLocks noChangeAspect="1"/>
          </p:cNvPicPr>
          <p:nvPr/>
        </p:nvPicPr>
        <p:blipFill>
          <a:blip r:embed="rId3"/>
          <a:stretch>
            <a:fillRect/>
          </a:stretch>
        </p:blipFill>
        <p:spPr>
          <a:xfrm>
            <a:off x="5437239" y="977627"/>
            <a:ext cx="3235093" cy="2411914"/>
          </a:xfrm>
          <a:prstGeom prst="rect">
            <a:avLst/>
          </a:prstGeom>
        </p:spPr>
      </p:pic>
      <p:pic>
        <p:nvPicPr>
          <p:cNvPr id="16" name="Picture 15" descr="A graph with a red line&#10;&#10;AI-generated content may be incorrect.">
            <a:extLst>
              <a:ext uri="{FF2B5EF4-FFF2-40B4-BE49-F238E27FC236}">
                <a16:creationId xmlns:a16="http://schemas.microsoft.com/office/drawing/2014/main" id="{D4362A44-58B8-95AF-6768-080FB90A6096}"/>
              </a:ext>
            </a:extLst>
          </p:cNvPr>
          <p:cNvPicPr>
            <a:picLocks noChangeAspect="1"/>
          </p:cNvPicPr>
          <p:nvPr/>
        </p:nvPicPr>
        <p:blipFill>
          <a:blip r:embed="rId4"/>
          <a:stretch>
            <a:fillRect/>
          </a:stretch>
        </p:blipFill>
        <p:spPr>
          <a:xfrm>
            <a:off x="6779113" y="3559304"/>
            <a:ext cx="3477799" cy="2835249"/>
          </a:xfrm>
          <a:prstGeom prst="rect">
            <a:avLst/>
          </a:prstGeom>
        </p:spPr>
      </p:pic>
    </p:spTree>
    <p:extLst>
      <p:ext uri="{BB962C8B-B14F-4D97-AF65-F5344CB8AC3E}">
        <p14:creationId xmlns:p14="http://schemas.microsoft.com/office/powerpoint/2010/main" val="2880387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0A6BB-3230-3AC2-54AB-7C42B79A7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0124AC-7BB7-496F-6F84-3883C310F8E8}"/>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NAIVE BAYES</a:t>
            </a:r>
            <a:endParaRPr lang="en-US" dirty="0"/>
          </a:p>
        </p:txBody>
      </p:sp>
      <p:sp>
        <p:nvSpPr>
          <p:cNvPr id="6" name="Content Placeholder 5">
            <a:extLst>
              <a:ext uri="{FF2B5EF4-FFF2-40B4-BE49-F238E27FC236}">
                <a16:creationId xmlns:a16="http://schemas.microsoft.com/office/drawing/2014/main" id="{92495165-CAFE-1F19-D96D-BF8BB4E3878C}"/>
              </a:ext>
            </a:extLst>
          </p:cNvPr>
          <p:cNvSpPr>
            <a:spLocks noGrp="1"/>
          </p:cNvSpPr>
          <p:nvPr>
            <p:ph sz="half" idx="1"/>
          </p:nvPr>
        </p:nvSpPr>
        <p:spPr>
          <a:xfrm>
            <a:off x="408795" y="953730"/>
            <a:ext cx="5175928" cy="5323110"/>
          </a:xfrm>
        </p:spPr>
        <p:txBody>
          <a:bodyPr>
            <a:noAutofit/>
          </a:bodyPr>
          <a:lstStyle/>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Naive Bayes Approach:</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Probabilistic classifier based on Bayes' theorem</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"Naive" assumption: features are conditionally independent</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Different variants handle different data distributions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Fast training and prediction, even with large datasets</a:t>
            </a:r>
          </a:p>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Variants Tested:</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Gaussian NB: Assumes features follow normal distribution</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Bernoulli NB: For binary/</a:t>
            </a:r>
            <a:r>
              <a:rPr lang="en-US" sz="1200" b="0" i="0" u="none" strike="noStrike" dirty="0" err="1">
                <a:solidFill>
                  <a:srgbClr val="000000"/>
                </a:solidFill>
                <a:effectLst/>
                <a:latin typeface="Arial" panose="020B0604020202020204" pitchFamily="34" charset="0"/>
                <a:cs typeface="Arial" panose="020B0604020202020204" pitchFamily="34" charset="0"/>
              </a:rPr>
              <a:t>boolean</a:t>
            </a:r>
            <a:r>
              <a:rPr lang="en-US" sz="1200" b="0" i="0" u="none" strike="noStrike" dirty="0">
                <a:solidFill>
                  <a:srgbClr val="000000"/>
                </a:solidFill>
                <a:effectLst/>
                <a:latin typeface="Arial" panose="020B0604020202020204" pitchFamily="34" charset="0"/>
                <a:cs typeface="Arial" panose="020B0604020202020204" pitchFamily="34" charset="0"/>
              </a:rPr>
              <a:t> features after binarization</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Multinomial NB: For discrete count data (non-negative features)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Complement NB: For imbalanced datasets (non-negative features)</a:t>
            </a:r>
          </a:p>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Variant Performance:</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Gaussian NB: Accuracy = 0.706</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Bernoulli NB: Accuracy = 0.700</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Multinomial NB: Accuracy = 0.635</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Complement NB: Accuracy = 0.706</a:t>
            </a:r>
          </a:p>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Selection Rationale:</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Gaussian NB performs best, matching our continuous health indicators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Selected Gaussian NB for full evaluation on both feature sets</a:t>
            </a:r>
          </a:p>
        </p:txBody>
      </p:sp>
      <p:sp>
        <p:nvSpPr>
          <p:cNvPr id="3" name="Slide Number Placeholder 2">
            <a:extLst>
              <a:ext uri="{FF2B5EF4-FFF2-40B4-BE49-F238E27FC236}">
                <a16:creationId xmlns:a16="http://schemas.microsoft.com/office/drawing/2014/main" id="{8F62FD67-FA96-EB3C-B53C-AEE03B4451B0}"/>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5" name="Picture 4" descr="A graph showing different colored squares&#10;&#10;AI-generated content may be incorrect.">
            <a:extLst>
              <a:ext uri="{FF2B5EF4-FFF2-40B4-BE49-F238E27FC236}">
                <a16:creationId xmlns:a16="http://schemas.microsoft.com/office/drawing/2014/main" id="{06377430-C22D-4094-6242-62ACE1B99F05}"/>
              </a:ext>
            </a:extLst>
          </p:cNvPr>
          <p:cNvPicPr>
            <a:picLocks noChangeAspect="1"/>
          </p:cNvPicPr>
          <p:nvPr/>
        </p:nvPicPr>
        <p:blipFill>
          <a:blip r:embed="rId2"/>
          <a:stretch>
            <a:fillRect/>
          </a:stretch>
        </p:blipFill>
        <p:spPr>
          <a:xfrm>
            <a:off x="5243218" y="1283544"/>
            <a:ext cx="6712807" cy="3942763"/>
          </a:xfrm>
          <a:prstGeom prst="rect">
            <a:avLst/>
          </a:prstGeom>
        </p:spPr>
      </p:pic>
    </p:spTree>
    <p:extLst>
      <p:ext uri="{BB962C8B-B14F-4D97-AF65-F5344CB8AC3E}">
        <p14:creationId xmlns:p14="http://schemas.microsoft.com/office/powerpoint/2010/main" val="305024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FB0BE-B9F4-3A45-4E20-D0EE3259E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5B1D58-32D1-4F4C-FF1E-925BC1B0103B}"/>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NAIVE BAYES</a:t>
            </a:r>
            <a:endParaRPr lang="en-US" dirty="0"/>
          </a:p>
        </p:txBody>
      </p:sp>
      <p:sp>
        <p:nvSpPr>
          <p:cNvPr id="6" name="Content Placeholder 5">
            <a:extLst>
              <a:ext uri="{FF2B5EF4-FFF2-40B4-BE49-F238E27FC236}">
                <a16:creationId xmlns:a16="http://schemas.microsoft.com/office/drawing/2014/main" id="{32BA5A20-32CF-0E66-E137-98C341EC5E44}"/>
              </a:ext>
            </a:extLst>
          </p:cNvPr>
          <p:cNvSpPr>
            <a:spLocks noGrp="1"/>
          </p:cNvSpPr>
          <p:nvPr>
            <p:ph sz="half" idx="1"/>
          </p:nvPr>
        </p:nvSpPr>
        <p:spPr>
          <a:xfrm>
            <a:off x="496372" y="4674416"/>
            <a:ext cx="5167009" cy="1848738"/>
          </a:xfrm>
        </p:spPr>
        <p:txBody>
          <a:bodyPr>
            <a:noAutofit/>
          </a:bodyPr>
          <a:lstStyle/>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Key Observations: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Highest recall among all models (up to 82%)</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Particularly good at identifying true smokers (low false negatives)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Lower precision indicates more false positives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Reduced feature set improves recall by 3.6%</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Independence assumption may explain lower overall accuracy</a:t>
            </a:r>
          </a:p>
        </p:txBody>
      </p:sp>
      <p:sp>
        <p:nvSpPr>
          <p:cNvPr id="3" name="Slide Number Placeholder 2">
            <a:extLst>
              <a:ext uri="{FF2B5EF4-FFF2-40B4-BE49-F238E27FC236}">
                <a16:creationId xmlns:a16="http://schemas.microsoft.com/office/drawing/2014/main" id="{0CDD29A1-45F6-BC56-26C3-AB157E2BCAA1}"/>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11" name="Rectangle 3">
            <a:extLst>
              <a:ext uri="{FF2B5EF4-FFF2-40B4-BE49-F238E27FC236}">
                <a16:creationId xmlns:a16="http://schemas.microsoft.com/office/drawing/2014/main" id="{91827CDA-6D2C-C96A-5D54-EAA3A371E7BE}"/>
              </a:ext>
            </a:extLst>
          </p:cNvPr>
          <p:cNvSpPr>
            <a:spLocks noChangeArrowheads="1"/>
          </p:cNvSpPr>
          <p:nvPr/>
        </p:nvSpPr>
        <p:spPr bwMode="auto">
          <a:xfrm>
            <a:off x="404780" y="2736862"/>
            <a:ext cx="28791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Performance Metrics: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DF875134-42C9-3145-E0C8-B686EF913DC7}"/>
              </a:ext>
            </a:extLst>
          </p:cNvPr>
          <p:cNvGraphicFramePr>
            <a:graphicFrameLocks noGrp="1"/>
          </p:cNvGraphicFramePr>
          <p:nvPr>
            <p:extLst>
              <p:ext uri="{D42A27DB-BD31-4B8C-83A1-F6EECF244321}">
                <p14:modId xmlns:p14="http://schemas.microsoft.com/office/powerpoint/2010/main" val="2334466826"/>
              </p:ext>
            </p:extLst>
          </p:nvPr>
        </p:nvGraphicFramePr>
        <p:xfrm>
          <a:off x="491262" y="3044171"/>
          <a:ext cx="3380640" cy="1599935"/>
        </p:xfrm>
        <a:graphic>
          <a:graphicData uri="http://schemas.openxmlformats.org/drawingml/2006/table">
            <a:tbl>
              <a:tblPr firstRow="1" bandRow="1">
                <a:tableStyleId>{5940675A-B579-460E-94D1-54222C63F5DA}</a:tableStyleId>
              </a:tblPr>
              <a:tblGrid>
                <a:gridCol w="873415">
                  <a:extLst>
                    <a:ext uri="{9D8B030D-6E8A-4147-A177-3AD203B41FA5}">
                      <a16:colId xmlns:a16="http://schemas.microsoft.com/office/drawing/2014/main" val="426084972"/>
                    </a:ext>
                  </a:extLst>
                </a:gridCol>
                <a:gridCol w="1061883">
                  <a:extLst>
                    <a:ext uri="{9D8B030D-6E8A-4147-A177-3AD203B41FA5}">
                      <a16:colId xmlns:a16="http://schemas.microsoft.com/office/drawing/2014/main" val="1196869999"/>
                    </a:ext>
                  </a:extLst>
                </a:gridCol>
                <a:gridCol w="1445342">
                  <a:extLst>
                    <a:ext uri="{9D8B030D-6E8A-4147-A177-3AD203B41FA5}">
                      <a16:colId xmlns:a16="http://schemas.microsoft.com/office/drawing/2014/main" val="93485458"/>
                    </a:ext>
                  </a:extLst>
                </a:gridCol>
              </a:tblGrid>
              <a:tr h="304535">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Metric</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Full Features</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Reduced Features</a:t>
                      </a:r>
                    </a:p>
                  </a:txBody>
                  <a:tcPr/>
                </a:tc>
                <a:extLst>
                  <a:ext uri="{0D108BD9-81ED-4DB2-BD59-A6C34878D82A}">
                    <a16:rowId xmlns:a16="http://schemas.microsoft.com/office/drawing/2014/main" val="204288349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Accuracy</a:t>
                      </a:r>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Arial" panose="020B0604020202020204" pitchFamily="34" charset="0"/>
                          <a:cs typeface="Arial" panose="020B0604020202020204" pitchFamily="34" charset="0"/>
                        </a:rPr>
                        <a:t>0.705</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0.706</a:t>
                      </a:r>
                    </a:p>
                  </a:txBody>
                  <a:tcPr/>
                </a:tc>
                <a:extLst>
                  <a:ext uri="{0D108BD9-81ED-4DB2-BD59-A6C34878D82A}">
                    <a16:rowId xmlns:a16="http://schemas.microsoft.com/office/drawing/2014/main" val="383920540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Precision</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0.570</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0.568</a:t>
                      </a:r>
                    </a:p>
                  </a:txBody>
                  <a:tcPr/>
                </a:tc>
                <a:extLst>
                  <a:ext uri="{0D108BD9-81ED-4DB2-BD59-A6C34878D82A}">
                    <a16:rowId xmlns:a16="http://schemas.microsoft.com/office/drawing/2014/main" val="3971294050"/>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Recall</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0.783</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0.819</a:t>
                      </a:r>
                    </a:p>
                  </a:txBody>
                  <a:tcPr/>
                </a:tc>
                <a:extLst>
                  <a:ext uri="{0D108BD9-81ED-4DB2-BD59-A6C34878D82A}">
                    <a16:rowId xmlns:a16="http://schemas.microsoft.com/office/drawing/2014/main" val="212613765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F1 Score</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0.660</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0.671</a:t>
                      </a:r>
                    </a:p>
                  </a:txBody>
                  <a:tcPr/>
                </a:tc>
                <a:extLst>
                  <a:ext uri="{0D108BD9-81ED-4DB2-BD59-A6C34878D82A}">
                    <a16:rowId xmlns:a16="http://schemas.microsoft.com/office/drawing/2014/main" val="43909630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ROC AUC</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0.793</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0.791</a:t>
                      </a:r>
                    </a:p>
                  </a:txBody>
                  <a:tcPr/>
                </a:tc>
                <a:extLst>
                  <a:ext uri="{0D108BD9-81ED-4DB2-BD59-A6C34878D82A}">
                    <a16:rowId xmlns:a16="http://schemas.microsoft.com/office/drawing/2014/main" val="831745144"/>
                  </a:ext>
                </a:extLst>
              </a:tr>
            </a:tbl>
          </a:graphicData>
        </a:graphic>
      </p:graphicFrame>
      <p:sp>
        <p:nvSpPr>
          <p:cNvPr id="4" name="Content Placeholder 5">
            <a:extLst>
              <a:ext uri="{FF2B5EF4-FFF2-40B4-BE49-F238E27FC236}">
                <a16:creationId xmlns:a16="http://schemas.microsoft.com/office/drawing/2014/main" id="{0AD6C13B-E56E-359E-0EAD-6621A01B7838}"/>
              </a:ext>
            </a:extLst>
          </p:cNvPr>
          <p:cNvSpPr txBox="1">
            <a:spLocks/>
          </p:cNvSpPr>
          <p:nvPr/>
        </p:nvSpPr>
        <p:spPr>
          <a:xfrm>
            <a:off x="404780" y="1034254"/>
            <a:ext cx="5258601" cy="1979607"/>
          </a:xfrm>
          <a:prstGeom prst="rect">
            <a:avLst/>
          </a:prstGeom>
        </p:spPr>
        <p:txBody>
          <a:bodyPr vert="horz" lIns="91440" tIns="45720" rIns="91440" bIns="45720" rtlCol="0">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Implementation Details: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Applied Gaussian NB to both feature sets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No feature scaling required (algorithm accounts for feature distributions)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Default parameters used (no hyperparameter tuning needed)</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Priors calculated automatically from class frequencies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Fastest training time of all models tested</a:t>
            </a:r>
          </a:p>
          <a:p>
            <a:pPr>
              <a:buFont typeface="Wingdings" pitchFamily="2" charset="2"/>
              <a:buNone/>
            </a:pPr>
            <a:endParaRPr lang="en-US" sz="1200" dirty="0">
              <a:solidFill>
                <a:srgbClr val="000000"/>
              </a:solidFill>
              <a:latin typeface="Arial" panose="020B0604020202020204" pitchFamily="34" charset="0"/>
              <a:cs typeface="Arial" panose="020B0604020202020204" pitchFamily="34" charset="0"/>
            </a:endParaRPr>
          </a:p>
        </p:txBody>
      </p:sp>
      <p:pic>
        <p:nvPicPr>
          <p:cNvPr id="7" name="Picture 6" descr="A blue squares with white text&#10;&#10;AI-generated content may be incorrect.">
            <a:extLst>
              <a:ext uri="{FF2B5EF4-FFF2-40B4-BE49-F238E27FC236}">
                <a16:creationId xmlns:a16="http://schemas.microsoft.com/office/drawing/2014/main" id="{7B563CAC-F9AE-867B-1180-E5B1E0A65C61}"/>
              </a:ext>
            </a:extLst>
          </p:cNvPr>
          <p:cNvPicPr>
            <a:picLocks noChangeAspect="1"/>
          </p:cNvPicPr>
          <p:nvPr/>
        </p:nvPicPr>
        <p:blipFill>
          <a:blip r:embed="rId2"/>
          <a:stretch>
            <a:fillRect/>
          </a:stretch>
        </p:blipFill>
        <p:spPr>
          <a:xfrm>
            <a:off x="5550550" y="1033004"/>
            <a:ext cx="3413864" cy="2459864"/>
          </a:xfrm>
          <a:prstGeom prst="rect">
            <a:avLst/>
          </a:prstGeom>
        </p:spPr>
      </p:pic>
      <p:pic>
        <p:nvPicPr>
          <p:cNvPr id="13" name="Picture 12" descr="A blue squares with white text&#10;&#10;AI-generated content may be incorrect.">
            <a:extLst>
              <a:ext uri="{FF2B5EF4-FFF2-40B4-BE49-F238E27FC236}">
                <a16:creationId xmlns:a16="http://schemas.microsoft.com/office/drawing/2014/main" id="{7DBC78A3-8C52-1309-1F87-4E4672F0521A}"/>
              </a:ext>
            </a:extLst>
          </p:cNvPr>
          <p:cNvPicPr>
            <a:picLocks noChangeAspect="1"/>
          </p:cNvPicPr>
          <p:nvPr/>
        </p:nvPicPr>
        <p:blipFill>
          <a:blip r:embed="rId3"/>
          <a:stretch>
            <a:fillRect/>
          </a:stretch>
        </p:blipFill>
        <p:spPr>
          <a:xfrm>
            <a:off x="8908138" y="1033004"/>
            <a:ext cx="3267530" cy="2397014"/>
          </a:xfrm>
          <a:prstGeom prst="rect">
            <a:avLst/>
          </a:prstGeom>
        </p:spPr>
      </p:pic>
      <p:pic>
        <p:nvPicPr>
          <p:cNvPr id="15" name="Picture 14" descr="A graph of a curve&#10;&#10;AI-generated content may be incorrect.">
            <a:extLst>
              <a:ext uri="{FF2B5EF4-FFF2-40B4-BE49-F238E27FC236}">
                <a16:creationId xmlns:a16="http://schemas.microsoft.com/office/drawing/2014/main" id="{77055C41-B0AA-2A65-4096-54BC16C54049}"/>
              </a:ext>
            </a:extLst>
          </p:cNvPr>
          <p:cNvPicPr>
            <a:picLocks noChangeAspect="1"/>
          </p:cNvPicPr>
          <p:nvPr/>
        </p:nvPicPr>
        <p:blipFill>
          <a:blip r:embed="rId4"/>
          <a:stretch>
            <a:fillRect/>
          </a:stretch>
        </p:blipFill>
        <p:spPr>
          <a:xfrm>
            <a:off x="7161263" y="3763842"/>
            <a:ext cx="3380640" cy="2759312"/>
          </a:xfrm>
          <a:prstGeom prst="rect">
            <a:avLst/>
          </a:prstGeom>
        </p:spPr>
      </p:pic>
    </p:spTree>
    <p:extLst>
      <p:ext uri="{BB962C8B-B14F-4D97-AF65-F5344CB8AC3E}">
        <p14:creationId xmlns:p14="http://schemas.microsoft.com/office/powerpoint/2010/main" val="2710830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624D8-765D-02E8-BE2C-CA28CA089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54451-10B2-A8AD-EFC9-488801C93D99}"/>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LOGISTIC REGRESSION</a:t>
            </a:r>
            <a:endParaRPr lang="en-US" dirty="0"/>
          </a:p>
        </p:txBody>
      </p:sp>
      <p:sp>
        <p:nvSpPr>
          <p:cNvPr id="6" name="Content Placeholder 5">
            <a:extLst>
              <a:ext uri="{FF2B5EF4-FFF2-40B4-BE49-F238E27FC236}">
                <a16:creationId xmlns:a16="http://schemas.microsoft.com/office/drawing/2014/main" id="{D9C77073-6B0D-0FE1-2A6E-C310D197D09E}"/>
              </a:ext>
            </a:extLst>
          </p:cNvPr>
          <p:cNvSpPr>
            <a:spLocks noGrp="1"/>
          </p:cNvSpPr>
          <p:nvPr>
            <p:ph sz="half" idx="1"/>
          </p:nvPr>
        </p:nvSpPr>
        <p:spPr>
          <a:xfrm>
            <a:off x="408795" y="953730"/>
            <a:ext cx="4880960" cy="5323110"/>
          </a:xfrm>
        </p:spPr>
        <p:txBody>
          <a:bodyPr>
            <a:noAutofit/>
          </a:bodyPr>
          <a:lstStyle/>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About Logistic Regression:</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Linear model for binary classification</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Predicts probability using logistic function transformation</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Models log-odds of positive class as linear combination of features</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Coefficients directly indicate feature importance and direction</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Widely used in medical and epidemiological research</a:t>
            </a:r>
          </a:p>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Optimization Approach:</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Tested regularization strengths (C values: 0.001 to 100)</a:t>
            </a:r>
          </a:p>
          <a:p>
            <a:pPr marL="742950" lvl="1" indent="-285750"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C controls inverse of regularization strength</a:t>
            </a:r>
          </a:p>
          <a:p>
            <a:pPr marL="742950" lvl="1" indent="-285750"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Smaller C = stronger regularization = simpler model</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Explored class weight options:</a:t>
            </a:r>
          </a:p>
          <a:p>
            <a:pPr marL="742950" lvl="1" indent="-285750"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None: Equal importance to all classes</a:t>
            </a:r>
          </a:p>
          <a:p>
            <a:pPr marL="742950" lvl="1" indent="-285750"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'balanced': Weights inversely proportional to class frequencies</a:t>
            </a:r>
          </a:p>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Best Parameters: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C = 0.1 (moderate regularization)</a:t>
            </a:r>
          </a:p>
          <a:p>
            <a:pPr algn="l">
              <a:buFont typeface="Arial" panose="020B0604020202020204" pitchFamily="34" charset="0"/>
              <a:buChar char="•"/>
            </a:pPr>
            <a:r>
              <a:rPr lang="en-US" sz="1200" b="0" i="0" u="none" strike="noStrike" dirty="0" err="1">
                <a:solidFill>
                  <a:srgbClr val="000000"/>
                </a:solidFill>
                <a:effectLst/>
                <a:latin typeface="Arial" panose="020B0604020202020204" pitchFamily="34" charset="0"/>
                <a:cs typeface="Arial" panose="020B0604020202020204" pitchFamily="34" charset="0"/>
              </a:rPr>
              <a:t>class_weight</a:t>
            </a:r>
            <a:r>
              <a:rPr lang="en-US" sz="1200" b="0" i="0" u="none" strike="noStrike" dirty="0">
                <a:solidFill>
                  <a:srgbClr val="000000"/>
                </a:solidFill>
                <a:effectLst/>
                <a:latin typeface="Arial" panose="020B0604020202020204" pitchFamily="34" charset="0"/>
                <a:cs typeface="Arial" panose="020B0604020202020204" pitchFamily="34" charset="0"/>
              </a:rPr>
              <a:t> = 'balanced'</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Best Cross-Validation F1 Score: 0.703</a:t>
            </a:r>
          </a:p>
        </p:txBody>
      </p:sp>
      <p:sp>
        <p:nvSpPr>
          <p:cNvPr id="3" name="Slide Number Placeholder 2">
            <a:extLst>
              <a:ext uri="{FF2B5EF4-FFF2-40B4-BE49-F238E27FC236}">
                <a16:creationId xmlns:a16="http://schemas.microsoft.com/office/drawing/2014/main" id="{900B03C6-2A6F-659E-4F84-1534D9DE1F67}"/>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5" name="Picture 4" descr="A graph with a line&#10;&#10;AI-generated content may be incorrect.">
            <a:extLst>
              <a:ext uri="{FF2B5EF4-FFF2-40B4-BE49-F238E27FC236}">
                <a16:creationId xmlns:a16="http://schemas.microsoft.com/office/drawing/2014/main" id="{D9B41AC4-6ED9-6898-EA37-3FB15397D0D5}"/>
              </a:ext>
            </a:extLst>
          </p:cNvPr>
          <p:cNvPicPr>
            <a:picLocks noChangeAspect="1"/>
          </p:cNvPicPr>
          <p:nvPr/>
        </p:nvPicPr>
        <p:blipFill>
          <a:blip r:embed="rId2"/>
          <a:stretch>
            <a:fillRect/>
          </a:stretch>
        </p:blipFill>
        <p:spPr>
          <a:xfrm>
            <a:off x="4936977" y="2104104"/>
            <a:ext cx="6846228" cy="3407339"/>
          </a:xfrm>
          <a:prstGeom prst="rect">
            <a:avLst/>
          </a:prstGeom>
        </p:spPr>
      </p:pic>
    </p:spTree>
    <p:extLst>
      <p:ext uri="{BB962C8B-B14F-4D97-AF65-F5344CB8AC3E}">
        <p14:creationId xmlns:p14="http://schemas.microsoft.com/office/powerpoint/2010/main" val="1182951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2FCDB-DBA7-4392-40CC-86E2855A4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E5BEB-DC18-527D-30AA-2A04EA326FC1}"/>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LOGISTIC REGRESSION</a:t>
            </a:r>
            <a:endParaRPr lang="en-US" dirty="0"/>
          </a:p>
        </p:txBody>
      </p:sp>
      <p:sp>
        <p:nvSpPr>
          <p:cNvPr id="6" name="Content Placeholder 5">
            <a:extLst>
              <a:ext uri="{FF2B5EF4-FFF2-40B4-BE49-F238E27FC236}">
                <a16:creationId xmlns:a16="http://schemas.microsoft.com/office/drawing/2014/main" id="{9E272640-30D9-C3A5-41C6-D43A57CD6C1F}"/>
              </a:ext>
            </a:extLst>
          </p:cNvPr>
          <p:cNvSpPr>
            <a:spLocks noGrp="1"/>
          </p:cNvSpPr>
          <p:nvPr>
            <p:ph sz="half" idx="1"/>
          </p:nvPr>
        </p:nvSpPr>
        <p:spPr>
          <a:xfrm>
            <a:off x="408795" y="953730"/>
            <a:ext cx="4880960" cy="5323110"/>
          </a:xfrm>
        </p:spPr>
        <p:txBody>
          <a:bodyPr>
            <a:noAutofit/>
          </a:bodyPr>
          <a:lstStyle/>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Coefficient Interpretation: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Each coefficient represents log-odds change per unit feature increase</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Positive coefficient: feature increases smoking probability</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Negative coefficient: feature decreases smoking probability</a:t>
            </a:r>
          </a:p>
          <a:p>
            <a:pPr algn="l">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Magnitude indicates strength of effect</a:t>
            </a:r>
          </a:p>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Top Positive Coefficients: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200" b="0" i="0" u="none" strike="noStrike" dirty="0">
                <a:solidFill>
                  <a:srgbClr val="000000"/>
                </a:solidFill>
                <a:effectLst/>
                <a:latin typeface="Arial" panose="020B0604020202020204" pitchFamily="34" charset="0"/>
                <a:cs typeface="Arial" panose="020B0604020202020204" pitchFamily="34" charset="0"/>
              </a:rPr>
              <a:t>Gender: 1.346 (Males much more likely to be smokers)</a:t>
            </a:r>
          </a:p>
          <a:p>
            <a:pPr algn="l">
              <a:buFont typeface="+mj-lt"/>
              <a:buAutoNum type="arabicPeriod"/>
            </a:pPr>
            <a:r>
              <a:rPr lang="en-US" sz="1200" b="0" i="0" u="none" strike="noStrike" dirty="0">
                <a:solidFill>
                  <a:srgbClr val="000000"/>
                </a:solidFill>
                <a:effectLst/>
                <a:latin typeface="Arial" panose="020B0604020202020204" pitchFamily="34" charset="0"/>
                <a:cs typeface="Arial" panose="020B0604020202020204" pitchFamily="34" charset="0"/>
              </a:rPr>
              <a:t>LDL/HDL ratio: 0.481 (Higher ratio associated with smoking)</a:t>
            </a:r>
          </a:p>
          <a:p>
            <a:pPr algn="l">
              <a:buFont typeface="+mj-lt"/>
              <a:buAutoNum type="arabicPeriod"/>
            </a:pPr>
            <a:r>
              <a:rPr lang="en-US" sz="1200" b="0" i="0" u="none" strike="noStrike" dirty="0">
                <a:solidFill>
                  <a:srgbClr val="000000"/>
                </a:solidFill>
                <a:effectLst/>
                <a:latin typeface="Arial" panose="020B0604020202020204" pitchFamily="34" charset="0"/>
                <a:cs typeface="Arial" panose="020B0604020202020204" pitchFamily="34" charset="0"/>
              </a:rPr>
              <a:t>GTP: 0.405 (Elevated liver enzyme in smokers)</a:t>
            </a:r>
          </a:p>
          <a:p>
            <a:pPr algn="l">
              <a:buFont typeface="+mj-lt"/>
              <a:buAutoNum type="arabicPeriod"/>
            </a:pPr>
            <a:r>
              <a:rPr lang="en-US" sz="1200" b="0" i="0" u="none" strike="noStrike" dirty="0">
                <a:solidFill>
                  <a:srgbClr val="000000"/>
                </a:solidFill>
                <a:effectLst/>
                <a:latin typeface="Arial" panose="020B0604020202020204" pitchFamily="34" charset="0"/>
                <a:cs typeface="Arial" panose="020B0604020202020204" pitchFamily="34" charset="0"/>
              </a:rPr>
              <a:t>Triglyceride: 0.354 (Higher levels in smokers)</a:t>
            </a:r>
          </a:p>
          <a:p>
            <a:pPr algn="l">
              <a:buFont typeface="+mj-lt"/>
              <a:buAutoNum type="arabicPeriod"/>
            </a:pPr>
            <a:r>
              <a:rPr lang="en-US" sz="1200" b="0" i="0" u="none" strike="noStrike" dirty="0">
                <a:solidFill>
                  <a:srgbClr val="000000"/>
                </a:solidFill>
                <a:effectLst/>
                <a:latin typeface="Arial" panose="020B0604020202020204" pitchFamily="34" charset="0"/>
                <a:cs typeface="Arial" panose="020B0604020202020204" pitchFamily="34" charset="0"/>
              </a:rPr>
              <a:t>Height: 0.225 (Taller individuals more likely smokers)</a:t>
            </a:r>
          </a:p>
          <a:p>
            <a:pPr algn="l">
              <a:buNone/>
            </a:pPr>
            <a:r>
              <a:rPr lang="en-US" sz="1200" b="1" i="0" u="none" strike="noStrike" dirty="0">
                <a:solidFill>
                  <a:srgbClr val="000000"/>
                </a:solidFill>
                <a:effectLst/>
                <a:latin typeface="Arial" panose="020B0604020202020204" pitchFamily="34" charset="0"/>
                <a:cs typeface="Arial" panose="020B0604020202020204" pitchFamily="34" charset="0"/>
              </a:rPr>
              <a:t>Top Negative Coefficients: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200" b="0" i="0" u="none" strike="noStrike" dirty="0">
                <a:solidFill>
                  <a:srgbClr val="000000"/>
                </a:solidFill>
                <a:effectLst/>
                <a:latin typeface="Arial" panose="020B0604020202020204" pitchFamily="34" charset="0"/>
                <a:cs typeface="Arial" panose="020B0604020202020204" pitchFamily="34" charset="0"/>
              </a:rPr>
              <a:t>LDL: -0.367 (Lower "bad" cholesterol in smokers)</a:t>
            </a:r>
          </a:p>
          <a:p>
            <a:pPr>
              <a:buFont typeface="+mj-lt"/>
              <a:buAutoNum type="arabicPeriod"/>
            </a:pPr>
            <a:r>
              <a:rPr lang="en-US" sz="1200" dirty="0">
                <a:solidFill>
                  <a:srgbClr val="000000"/>
                </a:solidFill>
                <a:latin typeface="Arial" panose="020B0604020202020204" pitchFamily="34" charset="0"/>
                <a:cs typeface="Arial" panose="020B0604020202020204" pitchFamily="34" charset="0"/>
              </a:rPr>
              <a:t>ALT: -0.184 (Liver Enzyme)</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200" b="0" i="0" u="none" strike="noStrike" dirty="0">
                <a:solidFill>
                  <a:srgbClr val="000000"/>
                </a:solidFill>
                <a:effectLst/>
                <a:latin typeface="Arial" panose="020B0604020202020204" pitchFamily="34" charset="0"/>
                <a:cs typeface="Arial" panose="020B0604020202020204" pitchFamily="34" charset="0"/>
              </a:rPr>
              <a:t>Cholesterol ratio: -0.181 (Complex lipid interactions)</a:t>
            </a:r>
          </a:p>
          <a:p>
            <a:pPr algn="l">
              <a:buFont typeface="+mj-lt"/>
              <a:buAutoNum type="arabicPeriod"/>
            </a:pPr>
            <a:r>
              <a:rPr lang="en-US" sz="1200" b="0" i="0" u="none" strike="noStrike" dirty="0">
                <a:solidFill>
                  <a:srgbClr val="000000"/>
                </a:solidFill>
                <a:effectLst/>
                <a:latin typeface="Arial" panose="020B0604020202020204" pitchFamily="34" charset="0"/>
                <a:cs typeface="Arial" panose="020B0604020202020204" pitchFamily="34" charset="0"/>
              </a:rPr>
              <a:t>Serum creatinine: -0.178 (Kidney function marker)</a:t>
            </a:r>
          </a:p>
          <a:p>
            <a:pPr algn="l">
              <a:buFont typeface="+mj-lt"/>
              <a:buAutoNum type="arabicPeriod"/>
            </a:pPr>
            <a:r>
              <a:rPr lang="en-US" sz="1200" b="0" i="0" u="none" strike="noStrike" dirty="0">
                <a:solidFill>
                  <a:srgbClr val="000000"/>
                </a:solidFill>
                <a:effectLst/>
                <a:latin typeface="Arial" panose="020B0604020202020204" pitchFamily="34" charset="0"/>
                <a:cs typeface="Arial" panose="020B0604020202020204" pitchFamily="34" charset="0"/>
              </a:rPr>
              <a:t>Weight: -0.174 (Complex relationship with smoking)</a:t>
            </a:r>
          </a:p>
        </p:txBody>
      </p:sp>
      <p:sp>
        <p:nvSpPr>
          <p:cNvPr id="3" name="Slide Number Placeholder 2">
            <a:extLst>
              <a:ext uri="{FF2B5EF4-FFF2-40B4-BE49-F238E27FC236}">
                <a16:creationId xmlns:a16="http://schemas.microsoft.com/office/drawing/2014/main" id="{327DE537-2246-C865-2D2D-A19242AB89FC}"/>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7" name="Picture 6" descr="A graph with different colored bars&#10;&#10;AI-generated content may be incorrect.">
            <a:extLst>
              <a:ext uri="{FF2B5EF4-FFF2-40B4-BE49-F238E27FC236}">
                <a16:creationId xmlns:a16="http://schemas.microsoft.com/office/drawing/2014/main" id="{93142654-2174-F99C-0AFE-12B71071AA06}"/>
              </a:ext>
            </a:extLst>
          </p:cNvPr>
          <p:cNvPicPr>
            <a:picLocks noChangeAspect="1"/>
          </p:cNvPicPr>
          <p:nvPr/>
        </p:nvPicPr>
        <p:blipFill>
          <a:blip r:embed="rId2"/>
          <a:stretch>
            <a:fillRect/>
          </a:stretch>
        </p:blipFill>
        <p:spPr>
          <a:xfrm>
            <a:off x="4868362" y="1498603"/>
            <a:ext cx="7070835" cy="4621976"/>
          </a:xfrm>
          <a:prstGeom prst="rect">
            <a:avLst/>
          </a:prstGeom>
        </p:spPr>
      </p:pic>
    </p:spTree>
    <p:extLst>
      <p:ext uri="{BB962C8B-B14F-4D97-AF65-F5344CB8AC3E}">
        <p14:creationId xmlns:p14="http://schemas.microsoft.com/office/powerpoint/2010/main" val="3468171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6B7-417C-4003-83E1-CC14B0490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4CAE1-ED41-19A9-E17A-F2585406D70F}"/>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LOGISTIC REGRESSION</a:t>
            </a:r>
            <a:endParaRPr lang="en-US" dirty="0"/>
          </a:p>
        </p:txBody>
      </p:sp>
      <p:sp>
        <p:nvSpPr>
          <p:cNvPr id="6" name="Content Placeholder 5">
            <a:extLst>
              <a:ext uri="{FF2B5EF4-FFF2-40B4-BE49-F238E27FC236}">
                <a16:creationId xmlns:a16="http://schemas.microsoft.com/office/drawing/2014/main" id="{8DB6A571-ED9A-C19F-34FF-EBEBAD8466B3}"/>
              </a:ext>
            </a:extLst>
          </p:cNvPr>
          <p:cNvSpPr>
            <a:spLocks noGrp="1"/>
          </p:cNvSpPr>
          <p:nvPr>
            <p:ph sz="half" idx="1"/>
          </p:nvPr>
        </p:nvSpPr>
        <p:spPr>
          <a:xfrm>
            <a:off x="4311288" y="3844139"/>
            <a:ext cx="7172018" cy="2550414"/>
          </a:xfrm>
        </p:spPr>
        <p:txBody>
          <a:bodyPr>
            <a:noAutofit/>
          </a:bodyPr>
          <a:lstStyle/>
          <a:p>
            <a:pPr algn="l">
              <a:buNone/>
            </a:pPr>
            <a:r>
              <a:rPr lang="en-US" sz="1300" b="1" i="0" u="none" strike="noStrike" dirty="0">
                <a:solidFill>
                  <a:srgbClr val="000000"/>
                </a:solidFill>
                <a:effectLst/>
                <a:latin typeface="Arial" panose="020B0604020202020204" pitchFamily="34" charset="0"/>
                <a:cs typeface="Arial" panose="020B0604020202020204" pitchFamily="34" charset="0"/>
              </a:rPr>
              <a:t>Key Observations:</a:t>
            </a:r>
            <a:endParaRPr lang="en-US" sz="13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Highest F1 score among all models</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Outstanding recall performance (&gt;90%)</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Lower precision due to higher false positive rate</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Excellent at identifying smokers (misses &lt;10%)</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Balanced class weights help address moderate class imbalance</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Maintains strong performance with reduced features</a:t>
            </a:r>
          </a:p>
          <a:p>
            <a:pPr algn="l">
              <a:buFont typeface="Arial" panose="020B0604020202020204" pitchFamily="34" charset="0"/>
              <a:buChar char="•"/>
            </a:pPr>
            <a:r>
              <a:rPr lang="en-US" sz="1300" b="0" i="0" u="none" strike="noStrike" dirty="0">
                <a:solidFill>
                  <a:srgbClr val="000000"/>
                </a:solidFill>
                <a:effectLst/>
                <a:latin typeface="Arial" panose="020B0604020202020204" pitchFamily="34" charset="0"/>
                <a:cs typeface="Arial" panose="020B0604020202020204" pitchFamily="34" charset="0"/>
              </a:rPr>
              <a:t>Good balance between interpretability and performance</a:t>
            </a:r>
          </a:p>
        </p:txBody>
      </p:sp>
      <p:sp>
        <p:nvSpPr>
          <p:cNvPr id="3" name="Slide Number Placeholder 2">
            <a:extLst>
              <a:ext uri="{FF2B5EF4-FFF2-40B4-BE49-F238E27FC236}">
                <a16:creationId xmlns:a16="http://schemas.microsoft.com/office/drawing/2014/main" id="{726C2692-128A-3F7A-75CB-BBAC77B53EE0}"/>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11" name="Rectangle 3">
            <a:extLst>
              <a:ext uri="{FF2B5EF4-FFF2-40B4-BE49-F238E27FC236}">
                <a16:creationId xmlns:a16="http://schemas.microsoft.com/office/drawing/2014/main" id="{3C70E3E0-0BCB-A7FC-1D14-461E44D27AE6}"/>
              </a:ext>
            </a:extLst>
          </p:cNvPr>
          <p:cNvSpPr>
            <a:spLocks noChangeArrowheads="1"/>
          </p:cNvSpPr>
          <p:nvPr/>
        </p:nvSpPr>
        <p:spPr bwMode="auto">
          <a:xfrm>
            <a:off x="404781" y="1172394"/>
            <a:ext cx="28791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Performance Metrics: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2E5F01A1-DD43-49F7-FA96-E8C71F1902C7}"/>
              </a:ext>
            </a:extLst>
          </p:cNvPr>
          <p:cNvGraphicFramePr>
            <a:graphicFrameLocks noGrp="1"/>
          </p:cNvGraphicFramePr>
          <p:nvPr>
            <p:extLst>
              <p:ext uri="{D42A27DB-BD31-4B8C-83A1-F6EECF244321}">
                <p14:modId xmlns:p14="http://schemas.microsoft.com/office/powerpoint/2010/main" val="3729638507"/>
              </p:ext>
            </p:extLst>
          </p:nvPr>
        </p:nvGraphicFramePr>
        <p:xfrm>
          <a:off x="638745" y="1571633"/>
          <a:ext cx="3380640" cy="1599935"/>
        </p:xfrm>
        <a:graphic>
          <a:graphicData uri="http://schemas.openxmlformats.org/drawingml/2006/table">
            <a:tbl>
              <a:tblPr firstRow="1" bandRow="1">
                <a:tableStyleId>{5940675A-B579-460E-94D1-54222C63F5DA}</a:tableStyleId>
              </a:tblPr>
              <a:tblGrid>
                <a:gridCol w="873415">
                  <a:extLst>
                    <a:ext uri="{9D8B030D-6E8A-4147-A177-3AD203B41FA5}">
                      <a16:colId xmlns:a16="http://schemas.microsoft.com/office/drawing/2014/main" val="426084972"/>
                    </a:ext>
                  </a:extLst>
                </a:gridCol>
                <a:gridCol w="1061883">
                  <a:extLst>
                    <a:ext uri="{9D8B030D-6E8A-4147-A177-3AD203B41FA5}">
                      <a16:colId xmlns:a16="http://schemas.microsoft.com/office/drawing/2014/main" val="1196869999"/>
                    </a:ext>
                  </a:extLst>
                </a:gridCol>
                <a:gridCol w="1445342">
                  <a:extLst>
                    <a:ext uri="{9D8B030D-6E8A-4147-A177-3AD203B41FA5}">
                      <a16:colId xmlns:a16="http://schemas.microsoft.com/office/drawing/2014/main" val="93485458"/>
                    </a:ext>
                  </a:extLst>
                </a:gridCol>
              </a:tblGrid>
              <a:tr h="304535">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Metric</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Full Features</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Reduced Features</a:t>
                      </a:r>
                    </a:p>
                  </a:txBody>
                  <a:tcPr/>
                </a:tc>
                <a:extLst>
                  <a:ext uri="{0D108BD9-81ED-4DB2-BD59-A6C34878D82A}">
                    <a16:rowId xmlns:a16="http://schemas.microsoft.com/office/drawing/2014/main" val="204288349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Accuracy</a:t>
                      </a:r>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Arial" panose="020B0604020202020204" pitchFamily="34" charset="0"/>
                          <a:cs typeface="Arial" panose="020B0604020202020204" pitchFamily="34" charset="0"/>
                        </a:rPr>
                        <a:t>0.722</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0.711</a:t>
                      </a:r>
                    </a:p>
                  </a:txBody>
                  <a:tcPr/>
                </a:tc>
                <a:extLst>
                  <a:ext uri="{0D108BD9-81ED-4DB2-BD59-A6C34878D82A}">
                    <a16:rowId xmlns:a16="http://schemas.microsoft.com/office/drawing/2014/main" val="383920540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Precision</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0.576</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0.563</a:t>
                      </a:r>
                    </a:p>
                  </a:txBody>
                  <a:tcPr/>
                </a:tc>
                <a:extLst>
                  <a:ext uri="{0D108BD9-81ED-4DB2-BD59-A6C34878D82A}">
                    <a16:rowId xmlns:a16="http://schemas.microsoft.com/office/drawing/2014/main" val="3971294050"/>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Recall</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0.913</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0.933</a:t>
                      </a:r>
                    </a:p>
                  </a:txBody>
                  <a:tcPr/>
                </a:tc>
                <a:extLst>
                  <a:ext uri="{0D108BD9-81ED-4DB2-BD59-A6C34878D82A}">
                    <a16:rowId xmlns:a16="http://schemas.microsoft.com/office/drawing/2014/main" val="212613765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F1 Score</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0.706</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0.702</a:t>
                      </a:r>
                    </a:p>
                  </a:txBody>
                  <a:tcPr/>
                </a:tc>
                <a:extLst>
                  <a:ext uri="{0D108BD9-81ED-4DB2-BD59-A6C34878D82A}">
                    <a16:rowId xmlns:a16="http://schemas.microsoft.com/office/drawing/2014/main" val="43909630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ROC AUC</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0.830</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0.824</a:t>
                      </a:r>
                    </a:p>
                  </a:txBody>
                  <a:tcPr/>
                </a:tc>
                <a:extLst>
                  <a:ext uri="{0D108BD9-81ED-4DB2-BD59-A6C34878D82A}">
                    <a16:rowId xmlns:a16="http://schemas.microsoft.com/office/drawing/2014/main" val="831745144"/>
                  </a:ext>
                </a:extLst>
              </a:tr>
            </a:tbl>
          </a:graphicData>
        </a:graphic>
      </p:graphicFrame>
      <p:pic>
        <p:nvPicPr>
          <p:cNvPr id="5" name="Picture 4" descr="A blue squares with white text&#10;&#10;AI-generated content may be incorrect.">
            <a:extLst>
              <a:ext uri="{FF2B5EF4-FFF2-40B4-BE49-F238E27FC236}">
                <a16:creationId xmlns:a16="http://schemas.microsoft.com/office/drawing/2014/main" id="{08951FF8-C3A8-3566-6585-63C4EB536C13}"/>
              </a:ext>
            </a:extLst>
          </p:cNvPr>
          <p:cNvPicPr>
            <a:picLocks noChangeAspect="1"/>
          </p:cNvPicPr>
          <p:nvPr/>
        </p:nvPicPr>
        <p:blipFill>
          <a:blip r:embed="rId2"/>
          <a:stretch>
            <a:fillRect/>
          </a:stretch>
        </p:blipFill>
        <p:spPr>
          <a:xfrm>
            <a:off x="4311288" y="976234"/>
            <a:ext cx="3784100" cy="2758145"/>
          </a:xfrm>
          <a:prstGeom prst="rect">
            <a:avLst/>
          </a:prstGeom>
        </p:spPr>
      </p:pic>
      <p:pic>
        <p:nvPicPr>
          <p:cNvPr id="9" name="Picture 8" descr="A blue squares with white text&#10;&#10;AI-generated content may be incorrect.">
            <a:extLst>
              <a:ext uri="{FF2B5EF4-FFF2-40B4-BE49-F238E27FC236}">
                <a16:creationId xmlns:a16="http://schemas.microsoft.com/office/drawing/2014/main" id="{2EE340FE-0FA4-ECB6-6CB8-99612EE37010}"/>
              </a:ext>
            </a:extLst>
          </p:cNvPr>
          <p:cNvPicPr>
            <a:picLocks noChangeAspect="1"/>
          </p:cNvPicPr>
          <p:nvPr/>
        </p:nvPicPr>
        <p:blipFill>
          <a:blip r:embed="rId3"/>
          <a:stretch>
            <a:fillRect/>
          </a:stretch>
        </p:blipFill>
        <p:spPr>
          <a:xfrm>
            <a:off x="8103797" y="1001479"/>
            <a:ext cx="3898099" cy="2803896"/>
          </a:xfrm>
          <a:prstGeom prst="rect">
            <a:avLst/>
          </a:prstGeom>
        </p:spPr>
      </p:pic>
      <p:pic>
        <p:nvPicPr>
          <p:cNvPr id="14" name="Picture 13" descr="A graph of a logistic regression model&#10;&#10;AI-generated content may be incorrect.">
            <a:extLst>
              <a:ext uri="{FF2B5EF4-FFF2-40B4-BE49-F238E27FC236}">
                <a16:creationId xmlns:a16="http://schemas.microsoft.com/office/drawing/2014/main" id="{312DF40C-67E1-9000-3F03-7F901A3AF84C}"/>
              </a:ext>
            </a:extLst>
          </p:cNvPr>
          <p:cNvPicPr>
            <a:picLocks noChangeAspect="1"/>
          </p:cNvPicPr>
          <p:nvPr/>
        </p:nvPicPr>
        <p:blipFill>
          <a:blip r:embed="rId4"/>
          <a:stretch>
            <a:fillRect/>
          </a:stretch>
        </p:blipFill>
        <p:spPr>
          <a:xfrm>
            <a:off x="498740" y="3293808"/>
            <a:ext cx="3606116" cy="2890682"/>
          </a:xfrm>
          <a:prstGeom prst="rect">
            <a:avLst/>
          </a:prstGeom>
        </p:spPr>
      </p:pic>
    </p:spTree>
    <p:extLst>
      <p:ext uri="{BB962C8B-B14F-4D97-AF65-F5344CB8AC3E}">
        <p14:creationId xmlns:p14="http://schemas.microsoft.com/office/powerpoint/2010/main" val="99774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97DCA-84BE-1098-8710-0278945CA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B1E8F-846F-14C0-F809-614DFB0FB8CE}"/>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ARTIFICIAL NEURAL NETWORK</a:t>
            </a:r>
            <a:endParaRPr lang="en-US" dirty="0"/>
          </a:p>
        </p:txBody>
      </p:sp>
      <p:sp>
        <p:nvSpPr>
          <p:cNvPr id="6" name="Content Placeholder 5">
            <a:extLst>
              <a:ext uri="{FF2B5EF4-FFF2-40B4-BE49-F238E27FC236}">
                <a16:creationId xmlns:a16="http://schemas.microsoft.com/office/drawing/2014/main" id="{4BF3F854-568C-5093-0C15-F03E822EA338}"/>
              </a:ext>
            </a:extLst>
          </p:cNvPr>
          <p:cNvSpPr>
            <a:spLocks noGrp="1"/>
          </p:cNvSpPr>
          <p:nvPr>
            <p:ph sz="half" idx="1"/>
          </p:nvPr>
        </p:nvSpPr>
        <p:spPr>
          <a:xfrm>
            <a:off x="408795" y="953730"/>
            <a:ext cx="3494611" cy="5323110"/>
          </a:xfrm>
        </p:spPr>
        <p:txBody>
          <a:bodyPr>
            <a:noAutofit/>
          </a:bodyPr>
          <a:lstStyle/>
          <a:p>
            <a:pPr algn="l">
              <a:buNone/>
            </a:pPr>
            <a:r>
              <a:rPr lang="en-US" sz="1200" b="1" i="0" u="none" strike="noStrike" dirty="0">
                <a:solidFill>
                  <a:srgbClr val="000000"/>
                </a:solidFill>
                <a:effectLst/>
              </a:rPr>
              <a:t>Network Architecture:</a:t>
            </a:r>
            <a:endParaRPr lang="en-US" sz="1200" b="0" i="0" u="none" strike="noStrike" dirty="0">
              <a:solidFill>
                <a:srgbClr val="000000"/>
              </a:solidFill>
              <a:effectLst/>
            </a:endParaRPr>
          </a:p>
          <a:p>
            <a:pPr algn="l">
              <a:buFont typeface="Arial" panose="020B0604020202020204" pitchFamily="34" charset="0"/>
              <a:buChar char="•"/>
            </a:pPr>
            <a:r>
              <a:rPr lang="en-US" sz="1200" b="0" i="0" u="none" strike="noStrike" dirty="0">
                <a:solidFill>
                  <a:srgbClr val="000000"/>
                </a:solidFill>
                <a:effectLst/>
              </a:rPr>
              <a:t>Multi-Layer Perceptron (MLP) with scikit-learn implementation</a:t>
            </a:r>
          </a:p>
          <a:p>
            <a:pPr algn="l">
              <a:buFont typeface="Arial" panose="020B0604020202020204" pitchFamily="34" charset="0"/>
              <a:buChar char="•"/>
            </a:pPr>
            <a:r>
              <a:rPr lang="en-US" sz="1200" b="0" i="0" u="none" strike="noStrike" dirty="0">
                <a:solidFill>
                  <a:srgbClr val="000000"/>
                </a:solidFill>
                <a:effectLst/>
              </a:rPr>
              <a:t>Single hidden layer with 100 neurons</a:t>
            </a:r>
          </a:p>
          <a:p>
            <a:pPr algn="l">
              <a:buFont typeface="Arial" panose="020B0604020202020204" pitchFamily="34" charset="0"/>
              <a:buChar char="•"/>
            </a:pPr>
            <a:r>
              <a:rPr lang="en-US" sz="1200" b="0" i="0" u="none" strike="noStrike" dirty="0" err="1">
                <a:solidFill>
                  <a:srgbClr val="000000"/>
                </a:solidFill>
                <a:effectLst/>
              </a:rPr>
              <a:t>ReLU</a:t>
            </a:r>
            <a:r>
              <a:rPr lang="en-US" sz="1200" b="0" i="0" u="none" strike="noStrike" dirty="0">
                <a:solidFill>
                  <a:srgbClr val="000000"/>
                </a:solidFill>
                <a:effectLst/>
              </a:rPr>
              <a:t> activation function for non-linearity</a:t>
            </a:r>
          </a:p>
          <a:p>
            <a:pPr algn="l">
              <a:buFont typeface="Arial" panose="020B0604020202020204" pitchFamily="34" charset="0"/>
              <a:buChar char="•"/>
            </a:pPr>
            <a:r>
              <a:rPr lang="en-US" sz="1200" b="0" i="0" u="none" strike="noStrike" dirty="0">
                <a:solidFill>
                  <a:srgbClr val="000000"/>
                </a:solidFill>
                <a:effectLst/>
              </a:rPr>
              <a:t>Adam optimizer for efficient training</a:t>
            </a:r>
          </a:p>
          <a:p>
            <a:pPr algn="l">
              <a:buFont typeface="Arial" panose="020B0604020202020204" pitchFamily="34" charset="0"/>
              <a:buChar char="•"/>
            </a:pPr>
            <a:r>
              <a:rPr lang="en-US" sz="1200" b="0" i="0" u="none" strike="noStrike" dirty="0">
                <a:solidFill>
                  <a:srgbClr val="000000"/>
                </a:solidFill>
                <a:effectLst/>
              </a:rPr>
              <a:t>Output layer with </a:t>
            </a:r>
            <a:r>
              <a:rPr lang="en-US" sz="1200" b="0" i="0" u="none" strike="noStrike" dirty="0" err="1">
                <a:solidFill>
                  <a:srgbClr val="000000"/>
                </a:solidFill>
                <a:effectLst/>
              </a:rPr>
              <a:t>softmax</a:t>
            </a:r>
            <a:r>
              <a:rPr lang="en-US" sz="1200" b="0" i="0" u="none" strike="noStrike" dirty="0">
                <a:solidFill>
                  <a:srgbClr val="000000"/>
                </a:solidFill>
                <a:effectLst/>
              </a:rPr>
              <a:t> activation for probabilities</a:t>
            </a:r>
          </a:p>
          <a:p>
            <a:pPr algn="l">
              <a:buNone/>
            </a:pPr>
            <a:r>
              <a:rPr lang="en-US" sz="1200" b="1" i="0" u="none" strike="noStrike" dirty="0">
                <a:solidFill>
                  <a:srgbClr val="000000"/>
                </a:solidFill>
                <a:effectLst/>
              </a:rPr>
              <a:t>Implementation Details:</a:t>
            </a:r>
            <a:endParaRPr lang="en-US" sz="1200" b="0" i="0" u="none" strike="noStrike" dirty="0">
              <a:solidFill>
                <a:srgbClr val="000000"/>
              </a:solidFill>
              <a:effectLst/>
            </a:endParaRPr>
          </a:p>
          <a:p>
            <a:pPr algn="l">
              <a:buFont typeface="Arial" panose="020B0604020202020204" pitchFamily="34" charset="0"/>
              <a:buChar char="•"/>
            </a:pPr>
            <a:r>
              <a:rPr lang="en-US" sz="1200" b="0" i="0" u="none" strike="noStrike" dirty="0">
                <a:solidFill>
                  <a:srgbClr val="000000"/>
                </a:solidFill>
                <a:effectLst/>
              </a:rPr>
              <a:t>Feature standardization with </a:t>
            </a:r>
            <a:r>
              <a:rPr lang="en-US" sz="1200" b="0" i="0" u="none" strike="noStrike" dirty="0" err="1">
                <a:solidFill>
                  <a:srgbClr val="000000"/>
                </a:solidFill>
                <a:effectLst/>
              </a:rPr>
              <a:t>StandardScaler</a:t>
            </a:r>
            <a:r>
              <a:rPr lang="en-US" sz="1200" b="0" i="0" u="none" strike="noStrike" dirty="0">
                <a:solidFill>
                  <a:srgbClr val="000000"/>
                </a:solidFill>
                <a:effectLst/>
              </a:rPr>
              <a:t> (critical for neural networks)</a:t>
            </a:r>
          </a:p>
          <a:p>
            <a:pPr algn="l">
              <a:buFont typeface="Arial" panose="020B0604020202020204" pitchFamily="34" charset="0"/>
              <a:buChar char="•"/>
            </a:pPr>
            <a:r>
              <a:rPr lang="en-US" sz="1200" b="0" i="0" u="none" strike="noStrike" dirty="0">
                <a:solidFill>
                  <a:srgbClr val="000000"/>
                </a:solidFill>
                <a:effectLst/>
              </a:rPr>
              <a:t>alpha=0.0001 for L2 regularization</a:t>
            </a:r>
          </a:p>
          <a:p>
            <a:pPr algn="l">
              <a:buFont typeface="Arial" panose="020B0604020202020204" pitchFamily="34" charset="0"/>
              <a:buChar char="•"/>
            </a:pPr>
            <a:r>
              <a:rPr lang="en-US" sz="1200" b="0" i="0" u="none" strike="noStrike" dirty="0" err="1">
                <a:solidFill>
                  <a:srgbClr val="000000"/>
                </a:solidFill>
                <a:effectLst/>
              </a:rPr>
              <a:t>batch_size</a:t>
            </a:r>
            <a:r>
              <a:rPr lang="en-US" sz="1200" b="0" i="0" u="none" strike="noStrike" dirty="0">
                <a:solidFill>
                  <a:srgbClr val="000000"/>
                </a:solidFill>
                <a:effectLst/>
              </a:rPr>
              <a:t>='auto' for efficient training</a:t>
            </a:r>
          </a:p>
          <a:p>
            <a:pPr algn="l">
              <a:buFont typeface="Arial" panose="020B0604020202020204" pitchFamily="34" charset="0"/>
              <a:buChar char="•"/>
            </a:pPr>
            <a:r>
              <a:rPr lang="en-US" sz="1200" b="0" i="0" u="none" strike="noStrike" dirty="0" err="1">
                <a:solidFill>
                  <a:srgbClr val="000000"/>
                </a:solidFill>
                <a:effectLst/>
              </a:rPr>
              <a:t>max_iter</a:t>
            </a:r>
            <a:r>
              <a:rPr lang="en-US" sz="1200" b="0" i="0" u="none" strike="noStrike" dirty="0">
                <a:solidFill>
                  <a:srgbClr val="000000"/>
                </a:solidFill>
                <a:effectLst/>
              </a:rPr>
              <a:t>=300 iterations for convergence</a:t>
            </a:r>
          </a:p>
          <a:p>
            <a:pPr algn="l">
              <a:buFont typeface="Arial" panose="020B0604020202020204" pitchFamily="34" charset="0"/>
              <a:buChar char="•"/>
            </a:pPr>
            <a:r>
              <a:rPr lang="en-US" sz="1200" b="0" i="0" u="none" strike="noStrike" dirty="0" err="1">
                <a:solidFill>
                  <a:srgbClr val="000000"/>
                </a:solidFill>
                <a:effectLst/>
              </a:rPr>
              <a:t>learning_rate_init</a:t>
            </a:r>
            <a:r>
              <a:rPr lang="en-US" sz="1200" b="0" i="0" u="none" strike="noStrike" dirty="0">
                <a:solidFill>
                  <a:srgbClr val="000000"/>
                </a:solidFill>
                <a:effectLst/>
              </a:rPr>
              <a:t>=0.001</a:t>
            </a:r>
          </a:p>
        </p:txBody>
      </p:sp>
      <p:sp>
        <p:nvSpPr>
          <p:cNvPr id="3" name="Slide Number Placeholder 2">
            <a:extLst>
              <a:ext uri="{FF2B5EF4-FFF2-40B4-BE49-F238E27FC236}">
                <a16:creationId xmlns:a16="http://schemas.microsoft.com/office/drawing/2014/main" id="{030CCE81-8C83-72BC-6F7F-40705FC6C4C4}"/>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7" name="Picture 6" descr="A graph of a graph showing the difference between a network training and a training curve&#10;&#10;AI-generated content may be incorrect.">
            <a:extLst>
              <a:ext uri="{FF2B5EF4-FFF2-40B4-BE49-F238E27FC236}">
                <a16:creationId xmlns:a16="http://schemas.microsoft.com/office/drawing/2014/main" id="{359D0D40-846E-2318-7550-A682B0955423}"/>
              </a:ext>
            </a:extLst>
          </p:cNvPr>
          <p:cNvPicPr>
            <a:picLocks noChangeAspect="1"/>
          </p:cNvPicPr>
          <p:nvPr/>
        </p:nvPicPr>
        <p:blipFill>
          <a:blip r:embed="rId2"/>
          <a:stretch>
            <a:fillRect/>
          </a:stretch>
        </p:blipFill>
        <p:spPr>
          <a:xfrm>
            <a:off x="3826571" y="1452946"/>
            <a:ext cx="8180117" cy="3952107"/>
          </a:xfrm>
          <a:prstGeom prst="rect">
            <a:avLst/>
          </a:prstGeom>
        </p:spPr>
      </p:pic>
    </p:spTree>
    <p:extLst>
      <p:ext uri="{BB962C8B-B14F-4D97-AF65-F5344CB8AC3E}">
        <p14:creationId xmlns:p14="http://schemas.microsoft.com/office/powerpoint/2010/main" val="1875102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6FA4C-3600-75E7-2F8A-587F76B09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01B647-A107-30FF-BE1F-F48B6A32F738}"/>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ARTIFICIAL NEURAL NETWORK</a:t>
            </a:r>
            <a:endParaRPr lang="en-US" dirty="0"/>
          </a:p>
        </p:txBody>
      </p:sp>
      <p:sp>
        <p:nvSpPr>
          <p:cNvPr id="6" name="Content Placeholder 5">
            <a:extLst>
              <a:ext uri="{FF2B5EF4-FFF2-40B4-BE49-F238E27FC236}">
                <a16:creationId xmlns:a16="http://schemas.microsoft.com/office/drawing/2014/main" id="{A369A710-A1C7-152E-AA51-E7C03A6A4F4C}"/>
              </a:ext>
            </a:extLst>
          </p:cNvPr>
          <p:cNvSpPr>
            <a:spLocks noGrp="1"/>
          </p:cNvSpPr>
          <p:nvPr>
            <p:ph sz="half" idx="1"/>
          </p:nvPr>
        </p:nvSpPr>
        <p:spPr>
          <a:xfrm>
            <a:off x="4311288" y="3844139"/>
            <a:ext cx="7172018" cy="2550414"/>
          </a:xfrm>
        </p:spPr>
        <p:txBody>
          <a:bodyPr>
            <a:noAutofit/>
          </a:bodyPr>
          <a:lstStyle/>
          <a:p>
            <a:pPr algn="l">
              <a:buNone/>
            </a:pPr>
            <a:r>
              <a:rPr lang="en-US" sz="1400" b="1" i="0" u="none" strike="noStrike" dirty="0">
                <a:solidFill>
                  <a:srgbClr val="000000"/>
                </a:solidFill>
                <a:effectLst/>
                <a:latin typeface="Arial" panose="020B0604020202020204" pitchFamily="34" charset="0"/>
                <a:cs typeface="Arial" panose="020B0604020202020204" pitchFamily="34" charset="0"/>
              </a:rPr>
              <a:t>Key Observations:</a:t>
            </a:r>
            <a:endParaRPr lang="en-US" sz="14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Highest precision among all models</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Second-highest ROC AUC (0.834)</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Most balanced between precision and recall</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Reduced feature set performs slightly better</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Strong overall discrimination ability</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Less interpretable than other models</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Good choice when precision is critical</a:t>
            </a:r>
          </a:p>
        </p:txBody>
      </p:sp>
      <p:sp>
        <p:nvSpPr>
          <p:cNvPr id="3" name="Slide Number Placeholder 2">
            <a:extLst>
              <a:ext uri="{FF2B5EF4-FFF2-40B4-BE49-F238E27FC236}">
                <a16:creationId xmlns:a16="http://schemas.microsoft.com/office/drawing/2014/main" id="{F30F0890-D6DB-45C2-B58D-9A441E94D62D}"/>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11" name="Rectangle 3">
            <a:extLst>
              <a:ext uri="{FF2B5EF4-FFF2-40B4-BE49-F238E27FC236}">
                <a16:creationId xmlns:a16="http://schemas.microsoft.com/office/drawing/2014/main" id="{5E0E869A-5347-1DC5-0FA0-E8360E6C2FE7}"/>
              </a:ext>
            </a:extLst>
          </p:cNvPr>
          <p:cNvSpPr>
            <a:spLocks noChangeArrowheads="1"/>
          </p:cNvSpPr>
          <p:nvPr/>
        </p:nvSpPr>
        <p:spPr bwMode="auto">
          <a:xfrm>
            <a:off x="404781" y="1172394"/>
            <a:ext cx="28791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Performance Metrics: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A6826517-100D-45DD-5B55-B5AF05168521}"/>
              </a:ext>
            </a:extLst>
          </p:cNvPr>
          <p:cNvGraphicFramePr>
            <a:graphicFrameLocks noGrp="1"/>
          </p:cNvGraphicFramePr>
          <p:nvPr>
            <p:extLst>
              <p:ext uri="{D42A27DB-BD31-4B8C-83A1-F6EECF244321}">
                <p14:modId xmlns:p14="http://schemas.microsoft.com/office/powerpoint/2010/main" val="573979380"/>
              </p:ext>
            </p:extLst>
          </p:nvPr>
        </p:nvGraphicFramePr>
        <p:xfrm>
          <a:off x="638745" y="1571633"/>
          <a:ext cx="3380640" cy="1599935"/>
        </p:xfrm>
        <a:graphic>
          <a:graphicData uri="http://schemas.openxmlformats.org/drawingml/2006/table">
            <a:tbl>
              <a:tblPr firstRow="1" bandRow="1">
                <a:tableStyleId>{5940675A-B579-460E-94D1-54222C63F5DA}</a:tableStyleId>
              </a:tblPr>
              <a:tblGrid>
                <a:gridCol w="873415">
                  <a:extLst>
                    <a:ext uri="{9D8B030D-6E8A-4147-A177-3AD203B41FA5}">
                      <a16:colId xmlns:a16="http://schemas.microsoft.com/office/drawing/2014/main" val="426084972"/>
                    </a:ext>
                  </a:extLst>
                </a:gridCol>
                <a:gridCol w="1061883">
                  <a:extLst>
                    <a:ext uri="{9D8B030D-6E8A-4147-A177-3AD203B41FA5}">
                      <a16:colId xmlns:a16="http://schemas.microsoft.com/office/drawing/2014/main" val="1196869999"/>
                    </a:ext>
                  </a:extLst>
                </a:gridCol>
                <a:gridCol w="1445342">
                  <a:extLst>
                    <a:ext uri="{9D8B030D-6E8A-4147-A177-3AD203B41FA5}">
                      <a16:colId xmlns:a16="http://schemas.microsoft.com/office/drawing/2014/main" val="93485458"/>
                    </a:ext>
                  </a:extLst>
                </a:gridCol>
              </a:tblGrid>
              <a:tr h="304535">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Metric</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Full Features</a:t>
                      </a:r>
                    </a:p>
                  </a:txBody>
                  <a:tcPr/>
                </a:tc>
                <a:tc>
                  <a:txBody>
                    <a:bodyPr/>
                    <a:lstStyle/>
                    <a:p>
                      <a:r>
                        <a:rPr lang="en-US" sz="1100" b="1" dirty="0">
                          <a:solidFill>
                            <a:schemeClr val="bg2">
                              <a:lumMod val="10000"/>
                            </a:schemeClr>
                          </a:solidFill>
                          <a:latin typeface="Arial" panose="020B0604020202020204" pitchFamily="34" charset="0"/>
                          <a:cs typeface="Arial" panose="020B0604020202020204" pitchFamily="34" charset="0"/>
                        </a:rPr>
                        <a:t>Reduced Features</a:t>
                      </a:r>
                    </a:p>
                  </a:txBody>
                  <a:tcPr/>
                </a:tc>
                <a:extLst>
                  <a:ext uri="{0D108BD9-81ED-4DB2-BD59-A6C34878D82A}">
                    <a16:rowId xmlns:a16="http://schemas.microsoft.com/office/drawing/2014/main" val="204288349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Accuracy</a:t>
                      </a:r>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Arial" panose="020B0604020202020204" pitchFamily="34" charset="0"/>
                          <a:cs typeface="Arial" panose="020B0604020202020204" pitchFamily="34" charset="0"/>
                        </a:rPr>
                        <a:t>0.750</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0.752</a:t>
                      </a:r>
                    </a:p>
                  </a:txBody>
                  <a:tcPr/>
                </a:tc>
                <a:extLst>
                  <a:ext uri="{0D108BD9-81ED-4DB2-BD59-A6C34878D82A}">
                    <a16:rowId xmlns:a16="http://schemas.microsoft.com/office/drawing/2014/main" val="383920540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Precision</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0.657</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0.662</a:t>
                      </a:r>
                    </a:p>
                  </a:txBody>
                  <a:tcPr/>
                </a:tc>
                <a:extLst>
                  <a:ext uri="{0D108BD9-81ED-4DB2-BD59-A6C34878D82A}">
                    <a16:rowId xmlns:a16="http://schemas.microsoft.com/office/drawing/2014/main" val="3971294050"/>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Recall</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0.661</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0.658</a:t>
                      </a:r>
                    </a:p>
                  </a:txBody>
                  <a:tcPr/>
                </a:tc>
                <a:extLst>
                  <a:ext uri="{0D108BD9-81ED-4DB2-BD59-A6C34878D82A}">
                    <a16:rowId xmlns:a16="http://schemas.microsoft.com/office/drawing/2014/main" val="2126137653"/>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F1 Score</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0.659</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0.660</a:t>
                      </a:r>
                    </a:p>
                  </a:txBody>
                  <a:tcPr/>
                </a:tc>
                <a:extLst>
                  <a:ext uri="{0D108BD9-81ED-4DB2-BD59-A6C34878D82A}">
                    <a16:rowId xmlns:a16="http://schemas.microsoft.com/office/drawing/2014/main" val="439096301"/>
                  </a:ext>
                </a:extLst>
              </a:tr>
              <a:tr h="204206">
                <a:tc>
                  <a:txBody>
                    <a:bodyPr/>
                    <a:lstStyle/>
                    <a:p>
                      <a:r>
                        <a:rPr lang="en-US" sz="1100" b="0" dirty="0">
                          <a:solidFill>
                            <a:schemeClr val="bg2">
                              <a:lumMod val="10000"/>
                            </a:schemeClr>
                          </a:solidFill>
                          <a:latin typeface="Arial" panose="020B0604020202020204" pitchFamily="34" charset="0"/>
                          <a:cs typeface="Arial" panose="020B0604020202020204" pitchFamily="34" charset="0"/>
                        </a:rPr>
                        <a:t>ROC AUC</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0.832</a:t>
                      </a:r>
                    </a:p>
                  </a:txBody>
                  <a:tcPr/>
                </a:tc>
                <a:tc>
                  <a:txBody>
                    <a:bodyPr/>
                    <a:lstStyle/>
                    <a:p>
                      <a:r>
                        <a:rPr lang="en-US" sz="1100" dirty="0">
                          <a:solidFill>
                            <a:schemeClr val="bg2">
                              <a:lumMod val="10000"/>
                            </a:schemeClr>
                          </a:solidFill>
                          <a:latin typeface="Arial" panose="020B0604020202020204" pitchFamily="34" charset="0"/>
                          <a:cs typeface="Arial" panose="020B0604020202020204" pitchFamily="34" charset="0"/>
                        </a:rPr>
                        <a:t>0.834</a:t>
                      </a:r>
                    </a:p>
                  </a:txBody>
                  <a:tcPr/>
                </a:tc>
                <a:extLst>
                  <a:ext uri="{0D108BD9-81ED-4DB2-BD59-A6C34878D82A}">
                    <a16:rowId xmlns:a16="http://schemas.microsoft.com/office/drawing/2014/main" val="831745144"/>
                  </a:ext>
                </a:extLst>
              </a:tr>
            </a:tbl>
          </a:graphicData>
        </a:graphic>
      </p:graphicFrame>
      <p:pic>
        <p:nvPicPr>
          <p:cNvPr id="7" name="Picture 6">
            <a:extLst>
              <a:ext uri="{FF2B5EF4-FFF2-40B4-BE49-F238E27FC236}">
                <a16:creationId xmlns:a16="http://schemas.microsoft.com/office/drawing/2014/main" id="{F6221B93-544A-B2C5-3CB4-269DD8666703}"/>
              </a:ext>
            </a:extLst>
          </p:cNvPr>
          <p:cNvPicPr>
            <a:picLocks noChangeAspect="1"/>
          </p:cNvPicPr>
          <p:nvPr/>
        </p:nvPicPr>
        <p:blipFill>
          <a:blip r:embed="rId2"/>
          <a:stretch>
            <a:fillRect/>
          </a:stretch>
        </p:blipFill>
        <p:spPr>
          <a:xfrm>
            <a:off x="4311288" y="879325"/>
            <a:ext cx="3868527" cy="2813475"/>
          </a:xfrm>
          <a:prstGeom prst="rect">
            <a:avLst/>
          </a:prstGeom>
        </p:spPr>
      </p:pic>
      <p:pic>
        <p:nvPicPr>
          <p:cNvPr id="10" name="Picture 9" descr="A blue squares with white text&#10;&#10;AI-generated content may be incorrect.">
            <a:extLst>
              <a:ext uri="{FF2B5EF4-FFF2-40B4-BE49-F238E27FC236}">
                <a16:creationId xmlns:a16="http://schemas.microsoft.com/office/drawing/2014/main" id="{674C3C5A-D0E8-EAF5-2B80-E472DD595D65}"/>
              </a:ext>
            </a:extLst>
          </p:cNvPr>
          <p:cNvPicPr>
            <a:picLocks noChangeAspect="1"/>
          </p:cNvPicPr>
          <p:nvPr/>
        </p:nvPicPr>
        <p:blipFill>
          <a:blip r:embed="rId3"/>
          <a:stretch>
            <a:fillRect/>
          </a:stretch>
        </p:blipFill>
        <p:spPr>
          <a:xfrm>
            <a:off x="8217796" y="879325"/>
            <a:ext cx="3868527" cy="2885255"/>
          </a:xfrm>
          <a:prstGeom prst="rect">
            <a:avLst/>
          </a:prstGeom>
        </p:spPr>
      </p:pic>
      <p:pic>
        <p:nvPicPr>
          <p:cNvPr id="15" name="Picture 14" descr="A graph of a curve&#10;&#10;AI-generated content may be incorrect.">
            <a:extLst>
              <a:ext uri="{FF2B5EF4-FFF2-40B4-BE49-F238E27FC236}">
                <a16:creationId xmlns:a16="http://schemas.microsoft.com/office/drawing/2014/main" id="{E5CB1A3B-9861-BFCA-6221-EE57DC2FCE61}"/>
              </a:ext>
            </a:extLst>
          </p:cNvPr>
          <p:cNvPicPr>
            <a:picLocks noChangeAspect="1"/>
          </p:cNvPicPr>
          <p:nvPr/>
        </p:nvPicPr>
        <p:blipFill>
          <a:blip r:embed="rId4"/>
          <a:stretch>
            <a:fillRect/>
          </a:stretch>
        </p:blipFill>
        <p:spPr>
          <a:xfrm>
            <a:off x="556780" y="3429000"/>
            <a:ext cx="3544569" cy="2856816"/>
          </a:xfrm>
          <a:prstGeom prst="rect">
            <a:avLst/>
          </a:prstGeom>
        </p:spPr>
      </p:pic>
    </p:spTree>
    <p:extLst>
      <p:ext uri="{BB962C8B-B14F-4D97-AF65-F5344CB8AC3E}">
        <p14:creationId xmlns:p14="http://schemas.microsoft.com/office/powerpoint/2010/main" val="2824873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288DE-8E26-B772-780C-9B430C917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58739-1378-7D95-027F-73910B34C194}"/>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COMPARISON - ACCURACY &amp; PRECISION</a:t>
            </a:r>
            <a:endParaRPr lang="en-US" dirty="0"/>
          </a:p>
        </p:txBody>
      </p:sp>
      <p:sp>
        <p:nvSpPr>
          <p:cNvPr id="6" name="Content Placeholder 5">
            <a:extLst>
              <a:ext uri="{FF2B5EF4-FFF2-40B4-BE49-F238E27FC236}">
                <a16:creationId xmlns:a16="http://schemas.microsoft.com/office/drawing/2014/main" id="{0516FD47-B267-0D2A-CB80-FBD4F26138DE}"/>
              </a:ext>
            </a:extLst>
          </p:cNvPr>
          <p:cNvSpPr>
            <a:spLocks noGrp="1"/>
          </p:cNvSpPr>
          <p:nvPr>
            <p:ph sz="half" idx="1"/>
          </p:nvPr>
        </p:nvSpPr>
        <p:spPr>
          <a:xfrm>
            <a:off x="408795" y="953730"/>
            <a:ext cx="5008779" cy="5323110"/>
          </a:xfrm>
        </p:spPr>
        <p:txBody>
          <a:bodyPr>
            <a:noAutofit/>
          </a:bodyPr>
          <a:lstStyle/>
          <a:p>
            <a:pPr algn="l">
              <a:buNone/>
            </a:pPr>
            <a:r>
              <a:rPr lang="en-US" sz="1100" b="1" i="0" u="none" strike="noStrike" dirty="0">
                <a:solidFill>
                  <a:srgbClr val="000000"/>
                </a:solidFill>
                <a:effectLst/>
                <a:latin typeface="Arial" panose="020B0604020202020204" pitchFamily="34" charset="0"/>
                <a:cs typeface="Arial" panose="020B0604020202020204" pitchFamily="34" charset="0"/>
              </a:rPr>
              <a:t>Accuracy Comparison:</a:t>
            </a:r>
            <a:endParaRPr lang="en-US" sz="11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Random Forest (Full): 0.754 [Highest]</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Neural Network (Reduced): 0.752</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Random Forest (Reduced): 0.749</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SVM (Reduced): 0.743</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Decision Tree (Full): 0.736</a:t>
            </a:r>
          </a:p>
          <a:p>
            <a:pPr algn="l">
              <a:buNone/>
            </a:pPr>
            <a:r>
              <a:rPr lang="en-US" sz="1100" b="1" i="0" u="none" strike="noStrike" dirty="0">
                <a:solidFill>
                  <a:srgbClr val="000000"/>
                </a:solidFill>
                <a:effectLst/>
                <a:latin typeface="Arial" panose="020B0604020202020204" pitchFamily="34" charset="0"/>
                <a:cs typeface="Arial" panose="020B0604020202020204" pitchFamily="34" charset="0"/>
              </a:rPr>
              <a:t>Precision Comparison:</a:t>
            </a:r>
            <a:endParaRPr lang="en-US" sz="11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Neural Network (Reduced): 0.662 [Highest]</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Neural Network (Full): 0.657</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Random Forest (Full): 0.645</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Random Forest (Reduced): 0.639</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SVM (Reduced): 0.624</a:t>
            </a:r>
          </a:p>
          <a:p>
            <a:pPr algn="l">
              <a:buNone/>
            </a:pPr>
            <a:r>
              <a:rPr lang="en-US" sz="1100" b="1" i="0" u="none" strike="noStrike" dirty="0">
                <a:solidFill>
                  <a:srgbClr val="000000"/>
                </a:solidFill>
                <a:effectLst/>
                <a:latin typeface="Arial" panose="020B0604020202020204" pitchFamily="34" charset="0"/>
                <a:cs typeface="Arial" panose="020B0604020202020204" pitchFamily="34" charset="0"/>
              </a:rPr>
              <a:t>Observations:</a:t>
            </a:r>
            <a:endParaRPr lang="en-US" sz="11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Tree-based models and neural networks lead in accuracy</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Random Forest edges out Neural Network by small margin</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Most models maintain accuracy within ~2% with reduced features</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75% accuracy is strong given the challenging nature of the prediction task</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Neural Network provides most precise predictions</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Feature reduction has minimal impact on precision for most models</a:t>
            </a:r>
          </a:p>
        </p:txBody>
      </p:sp>
      <p:sp>
        <p:nvSpPr>
          <p:cNvPr id="3" name="Slide Number Placeholder 2">
            <a:extLst>
              <a:ext uri="{FF2B5EF4-FFF2-40B4-BE49-F238E27FC236}">
                <a16:creationId xmlns:a16="http://schemas.microsoft.com/office/drawing/2014/main" id="{CF0CAE8F-1E2F-B642-C38A-B543369F8F50}"/>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29</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5" name="Picture 4" descr="A graph of different colored bars&#10;&#10;AI-generated content may be incorrect.">
            <a:extLst>
              <a:ext uri="{FF2B5EF4-FFF2-40B4-BE49-F238E27FC236}">
                <a16:creationId xmlns:a16="http://schemas.microsoft.com/office/drawing/2014/main" id="{D9A1E35C-32A7-54D3-4167-F7BC1B337D82}"/>
              </a:ext>
            </a:extLst>
          </p:cNvPr>
          <p:cNvPicPr>
            <a:picLocks noChangeAspect="1"/>
          </p:cNvPicPr>
          <p:nvPr/>
        </p:nvPicPr>
        <p:blipFill>
          <a:blip r:embed="rId2"/>
          <a:stretch>
            <a:fillRect/>
          </a:stretch>
        </p:blipFill>
        <p:spPr>
          <a:xfrm>
            <a:off x="5738733" y="845384"/>
            <a:ext cx="5008780" cy="2819758"/>
          </a:xfrm>
          <a:prstGeom prst="rect">
            <a:avLst/>
          </a:prstGeom>
        </p:spPr>
      </p:pic>
      <p:pic>
        <p:nvPicPr>
          <p:cNvPr id="11" name="Picture 10" descr="A graph of different colored rectangular bars&#10;&#10;AI-generated content may be incorrect.">
            <a:extLst>
              <a:ext uri="{FF2B5EF4-FFF2-40B4-BE49-F238E27FC236}">
                <a16:creationId xmlns:a16="http://schemas.microsoft.com/office/drawing/2014/main" id="{0EEF30FE-44CC-8960-2C8E-554277B5A484}"/>
              </a:ext>
            </a:extLst>
          </p:cNvPr>
          <p:cNvPicPr>
            <a:picLocks noChangeAspect="1"/>
          </p:cNvPicPr>
          <p:nvPr/>
        </p:nvPicPr>
        <p:blipFill>
          <a:blip r:embed="rId3"/>
          <a:stretch>
            <a:fillRect/>
          </a:stretch>
        </p:blipFill>
        <p:spPr>
          <a:xfrm>
            <a:off x="5760089" y="3665142"/>
            <a:ext cx="5008780" cy="2828208"/>
          </a:xfrm>
          <a:prstGeom prst="rect">
            <a:avLst/>
          </a:prstGeom>
        </p:spPr>
      </p:pic>
    </p:spTree>
    <p:extLst>
      <p:ext uri="{BB962C8B-B14F-4D97-AF65-F5344CB8AC3E}">
        <p14:creationId xmlns:p14="http://schemas.microsoft.com/office/powerpoint/2010/main" val="657402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80714-ED5B-6211-A21D-BB80F19CB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414EC5-382E-4374-AEC5-9E01C10FF74B}"/>
              </a:ext>
            </a:extLst>
          </p:cNvPr>
          <p:cNvSpPr>
            <a:spLocks noGrp="1"/>
          </p:cNvSpPr>
          <p:nvPr>
            <p:ph type="title"/>
          </p:nvPr>
        </p:nvSpPr>
        <p:spPr>
          <a:xfrm>
            <a:off x="339969" y="478844"/>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PROBLEM STATEMENT &amp; PROJECT GOAL</a:t>
            </a:r>
            <a:br>
              <a:rPr lang="en-US" sz="4000" dirty="0">
                <a:solidFill>
                  <a:schemeClr val="bg2">
                    <a:lumMod val="10000"/>
                  </a:schemeClr>
                </a:solidFill>
                <a:latin typeface="Arial" panose="020B0604020202020204" pitchFamily="34" charset="0"/>
                <a:cs typeface="Arial" panose="020B0604020202020204" pitchFamily="34" charset="0"/>
              </a:rPr>
            </a:br>
            <a:endParaRPr lang="en-US" dirty="0"/>
          </a:p>
        </p:txBody>
      </p:sp>
      <p:sp>
        <p:nvSpPr>
          <p:cNvPr id="6" name="Content Placeholder 5">
            <a:extLst>
              <a:ext uri="{FF2B5EF4-FFF2-40B4-BE49-F238E27FC236}">
                <a16:creationId xmlns:a16="http://schemas.microsoft.com/office/drawing/2014/main" id="{98D8AF89-EDF2-82F1-1D3F-51AFA5C8969C}"/>
              </a:ext>
            </a:extLst>
          </p:cNvPr>
          <p:cNvSpPr>
            <a:spLocks noGrp="1"/>
          </p:cNvSpPr>
          <p:nvPr>
            <p:ph sz="half" idx="2"/>
          </p:nvPr>
        </p:nvSpPr>
        <p:spPr>
          <a:xfrm>
            <a:off x="462117" y="1256303"/>
            <a:ext cx="3559278" cy="5020537"/>
          </a:xfrm>
        </p:spPr>
        <p:txBody>
          <a:bodyPr>
            <a:normAutofit fontScale="92500" lnSpcReduction="10000"/>
          </a:bodyPr>
          <a:lstStyle/>
          <a:p>
            <a:pPr algn="l">
              <a:buNone/>
            </a:pPr>
            <a:r>
              <a:rPr lang="en-US" b="1" i="0" u="none" strike="noStrike" dirty="0">
                <a:solidFill>
                  <a:srgbClr val="000000"/>
                </a:solidFill>
                <a:effectLst/>
                <a:latin typeface="Arial" panose="020B0604020202020204" pitchFamily="34" charset="0"/>
                <a:cs typeface="Arial" panose="020B0604020202020204" pitchFamily="34" charset="0"/>
              </a:rPr>
              <a:t>Problem Statement:</a:t>
            </a:r>
            <a:endParaRPr lang="en-US"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Smoking contributes to numerous diseases including cancer, cardiovascular diseases, and respiratory disorders</a:t>
            </a:r>
          </a:p>
          <a:p>
            <a:pPr algn="l">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Self-reported smoking status is often unreliable due to social stigma and personal biases</a:t>
            </a:r>
          </a:p>
          <a:p>
            <a:pPr algn="l">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Healthcare providers need objective methods to identify potential smokers for appropriate interventions</a:t>
            </a:r>
          </a:p>
          <a:p>
            <a:pPr algn="l">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Early detection of smoking habits can significantly improve targeted interventions and reduce health risks</a:t>
            </a:r>
          </a:p>
          <a:p>
            <a:pPr algn="l">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Biological indicators and health metrics may reveal smoking habits even when not self-reported</a:t>
            </a:r>
          </a:p>
        </p:txBody>
      </p:sp>
      <p:sp>
        <p:nvSpPr>
          <p:cNvPr id="3" name="Slide Number Placeholder 2">
            <a:extLst>
              <a:ext uri="{FF2B5EF4-FFF2-40B4-BE49-F238E27FC236}">
                <a16:creationId xmlns:a16="http://schemas.microsoft.com/office/drawing/2014/main" id="{903CF7D3-9611-3649-AB9A-62F43E58559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9" name="Content Placeholder 5">
            <a:extLst>
              <a:ext uri="{FF2B5EF4-FFF2-40B4-BE49-F238E27FC236}">
                <a16:creationId xmlns:a16="http://schemas.microsoft.com/office/drawing/2014/main" id="{8B440B03-97EA-3A1B-BC80-DB9E6D849CE4}"/>
              </a:ext>
            </a:extLst>
          </p:cNvPr>
          <p:cNvSpPr txBox="1">
            <a:spLocks/>
          </p:cNvSpPr>
          <p:nvPr/>
        </p:nvSpPr>
        <p:spPr>
          <a:xfrm>
            <a:off x="4316362" y="1256303"/>
            <a:ext cx="3559278" cy="5020537"/>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None/>
            </a:pPr>
            <a:r>
              <a:rPr lang="en-US" sz="1700" b="1" i="0" u="none" strike="noStrike" dirty="0">
                <a:solidFill>
                  <a:srgbClr val="000000"/>
                </a:solidFill>
                <a:effectLst/>
                <a:latin typeface="Arial" panose="020B0604020202020204" pitchFamily="34" charset="0"/>
                <a:cs typeface="Arial" panose="020B0604020202020204" pitchFamily="34" charset="0"/>
              </a:rPr>
              <a:t>Project Goal:</a:t>
            </a:r>
            <a:endParaRPr lang="en-US" sz="17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Develop classification models to accurately predict smoking status based on health indicators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Identify the most predictive biological signals of smoking</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Determine the minimum set of health indicators needed for reliable prediction</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Compare multiple machine learning approaches to identify optimal models for different use cases</a:t>
            </a:r>
          </a:p>
        </p:txBody>
      </p:sp>
      <p:sp>
        <p:nvSpPr>
          <p:cNvPr id="10" name="Content Placeholder 5">
            <a:extLst>
              <a:ext uri="{FF2B5EF4-FFF2-40B4-BE49-F238E27FC236}">
                <a16:creationId xmlns:a16="http://schemas.microsoft.com/office/drawing/2014/main" id="{364584B4-0AD8-07A3-8636-114ECD3BABA2}"/>
              </a:ext>
            </a:extLst>
          </p:cNvPr>
          <p:cNvSpPr txBox="1">
            <a:spLocks/>
          </p:cNvSpPr>
          <p:nvPr/>
        </p:nvSpPr>
        <p:spPr>
          <a:xfrm>
            <a:off x="8170607" y="1256303"/>
            <a:ext cx="3559278" cy="5020537"/>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None/>
            </a:pPr>
            <a:r>
              <a:rPr lang="en-US" sz="1700" b="1" i="0" u="none" strike="noStrike" dirty="0">
                <a:solidFill>
                  <a:srgbClr val="000000"/>
                </a:solidFill>
                <a:effectLst/>
                <a:latin typeface="Arial" panose="020B0604020202020204" pitchFamily="34" charset="0"/>
                <a:cs typeface="Arial" panose="020B0604020202020204" pitchFamily="34" charset="0"/>
              </a:rPr>
              <a:t>Real-World Applications:</a:t>
            </a:r>
            <a:endParaRPr lang="en-US" sz="17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Healthcare screening to identify potential smokers who don't disclose their habit</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Insurance risk assessment for more accurate premium calculations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Public health research to study smoking prevalence and effects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Preventive care and targeted smoking cessation interventions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Evidence-based policy development for tobacco control</a:t>
            </a:r>
          </a:p>
        </p:txBody>
      </p:sp>
    </p:spTree>
    <p:extLst>
      <p:ext uri="{BB962C8B-B14F-4D97-AF65-F5344CB8AC3E}">
        <p14:creationId xmlns:p14="http://schemas.microsoft.com/office/powerpoint/2010/main" val="3607670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66128-D11B-9591-97C6-CA9F9DE5FA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85DEC-0E31-4371-0C99-C41ACB719DFA}"/>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COMPARISON - RECALL &amp; F1 SCORE</a:t>
            </a:r>
            <a:endParaRPr lang="en-US" dirty="0"/>
          </a:p>
        </p:txBody>
      </p:sp>
      <p:sp>
        <p:nvSpPr>
          <p:cNvPr id="6" name="Content Placeholder 5">
            <a:extLst>
              <a:ext uri="{FF2B5EF4-FFF2-40B4-BE49-F238E27FC236}">
                <a16:creationId xmlns:a16="http://schemas.microsoft.com/office/drawing/2014/main" id="{A14B9AE2-89CC-9E29-F64C-010A1D6D2EFB}"/>
              </a:ext>
            </a:extLst>
          </p:cNvPr>
          <p:cNvSpPr>
            <a:spLocks noGrp="1"/>
          </p:cNvSpPr>
          <p:nvPr>
            <p:ph sz="half" idx="1"/>
          </p:nvPr>
        </p:nvSpPr>
        <p:spPr>
          <a:xfrm>
            <a:off x="408795" y="953730"/>
            <a:ext cx="5008779" cy="5323110"/>
          </a:xfrm>
        </p:spPr>
        <p:txBody>
          <a:bodyPr>
            <a:noAutofit/>
          </a:bodyPr>
          <a:lstStyle/>
          <a:p>
            <a:pPr algn="l">
              <a:buNone/>
            </a:pPr>
            <a:r>
              <a:rPr lang="en-US" sz="1100" b="1" i="0" u="none" strike="noStrike" dirty="0">
                <a:solidFill>
                  <a:srgbClr val="000000"/>
                </a:solidFill>
                <a:effectLst/>
                <a:latin typeface="Arial" panose="020B0604020202020204" pitchFamily="34" charset="0"/>
                <a:cs typeface="Arial" panose="020B0604020202020204" pitchFamily="34" charset="0"/>
              </a:rPr>
              <a:t>Recall Comparison:</a:t>
            </a:r>
            <a:endParaRPr lang="en-US" sz="11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Logistic Regression (Reduced): 0.933 [Highest]</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Logistic Regression (Full): 0.913</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Naive Bayes (Reduced): 0.819</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Naive Bayes (Full): 0.783</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SVM (Reduced): 0.749</a:t>
            </a:r>
          </a:p>
          <a:p>
            <a:pPr algn="l">
              <a:buNone/>
            </a:pPr>
            <a:r>
              <a:rPr lang="en-US" sz="1100" b="1" i="0" u="none" strike="noStrike" dirty="0">
                <a:solidFill>
                  <a:srgbClr val="000000"/>
                </a:solidFill>
                <a:effectLst/>
                <a:latin typeface="Arial" panose="020B0604020202020204" pitchFamily="34" charset="0"/>
                <a:cs typeface="Arial" panose="020B0604020202020204" pitchFamily="34" charset="0"/>
              </a:rPr>
              <a:t>F1 Score Comparison:</a:t>
            </a:r>
            <a:endParaRPr lang="en-US" sz="11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Logistic Regression (Full): 0.706 [Highest]</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Logistic Regression (Reduced): 0.702</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Random Forest (Full): 0.683</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SVM (Reduced): 0.681</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Random Forest (Reduced): 0.676</a:t>
            </a:r>
          </a:p>
          <a:p>
            <a:pPr algn="l">
              <a:buNone/>
            </a:pPr>
            <a:r>
              <a:rPr lang="en-US" sz="1100" b="1" i="0" u="none" strike="noStrike" dirty="0">
                <a:solidFill>
                  <a:srgbClr val="000000"/>
                </a:solidFill>
                <a:effectLst/>
                <a:latin typeface="Arial" panose="020B0604020202020204" pitchFamily="34" charset="0"/>
                <a:cs typeface="Arial" panose="020B0604020202020204" pitchFamily="34" charset="0"/>
              </a:rPr>
              <a:t>Observations:</a:t>
            </a:r>
            <a:endParaRPr lang="en-US" sz="11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Logistic Regression and Naive Bayes excel at finding smokers</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Logistic Regression achieves best overall balance (F1)</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Different models have different strengths for specific metrics</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Model choice should depend on whether false positives or false negatives are more concerning</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All models show strong F1 scores (&gt;0.65) indicating good overall performance</a:t>
            </a:r>
          </a:p>
        </p:txBody>
      </p:sp>
      <p:sp>
        <p:nvSpPr>
          <p:cNvPr id="3" name="Slide Number Placeholder 2">
            <a:extLst>
              <a:ext uri="{FF2B5EF4-FFF2-40B4-BE49-F238E27FC236}">
                <a16:creationId xmlns:a16="http://schemas.microsoft.com/office/drawing/2014/main" id="{2BAD0A9F-C3D9-8057-F7A2-F66758A5E52F}"/>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30</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7" name="Picture 6" descr="A graph of different colored rectangular bars&#10;&#10;AI-generated content may be incorrect.">
            <a:extLst>
              <a:ext uri="{FF2B5EF4-FFF2-40B4-BE49-F238E27FC236}">
                <a16:creationId xmlns:a16="http://schemas.microsoft.com/office/drawing/2014/main" id="{798780AD-2212-6389-C43B-F8B6BBAEDAC6}"/>
              </a:ext>
            </a:extLst>
          </p:cNvPr>
          <p:cNvPicPr>
            <a:picLocks noChangeAspect="1"/>
          </p:cNvPicPr>
          <p:nvPr/>
        </p:nvPicPr>
        <p:blipFill>
          <a:blip r:embed="rId2"/>
          <a:stretch>
            <a:fillRect/>
          </a:stretch>
        </p:blipFill>
        <p:spPr>
          <a:xfrm>
            <a:off x="6048319" y="953731"/>
            <a:ext cx="5008779" cy="2824988"/>
          </a:xfrm>
          <a:prstGeom prst="rect">
            <a:avLst/>
          </a:prstGeom>
        </p:spPr>
      </p:pic>
      <p:pic>
        <p:nvPicPr>
          <p:cNvPr id="10" name="Picture 9" descr="A graph of different colored rectangular bars&#10;&#10;AI-generated content may be incorrect.">
            <a:extLst>
              <a:ext uri="{FF2B5EF4-FFF2-40B4-BE49-F238E27FC236}">
                <a16:creationId xmlns:a16="http://schemas.microsoft.com/office/drawing/2014/main" id="{DB4A9812-CB7C-C5DE-170A-A8951AE99059}"/>
              </a:ext>
            </a:extLst>
          </p:cNvPr>
          <p:cNvPicPr>
            <a:picLocks noChangeAspect="1"/>
          </p:cNvPicPr>
          <p:nvPr/>
        </p:nvPicPr>
        <p:blipFill>
          <a:blip r:embed="rId3"/>
          <a:stretch>
            <a:fillRect/>
          </a:stretch>
        </p:blipFill>
        <p:spPr>
          <a:xfrm>
            <a:off x="6079739" y="3816977"/>
            <a:ext cx="4977359" cy="2824988"/>
          </a:xfrm>
          <a:prstGeom prst="rect">
            <a:avLst/>
          </a:prstGeom>
        </p:spPr>
      </p:pic>
    </p:spTree>
    <p:extLst>
      <p:ext uri="{BB962C8B-B14F-4D97-AF65-F5344CB8AC3E}">
        <p14:creationId xmlns:p14="http://schemas.microsoft.com/office/powerpoint/2010/main" val="3571791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28160-60EC-7A16-60B6-16767675D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B8E56-94DD-DC73-D015-BA7CFD337708}"/>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MODEL COMPARISON - ROC AUC &amp; FEATURE IMPACT</a:t>
            </a:r>
            <a:endParaRPr lang="en-US" dirty="0"/>
          </a:p>
        </p:txBody>
      </p:sp>
      <p:sp>
        <p:nvSpPr>
          <p:cNvPr id="6" name="Content Placeholder 5">
            <a:extLst>
              <a:ext uri="{FF2B5EF4-FFF2-40B4-BE49-F238E27FC236}">
                <a16:creationId xmlns:a16="http://schemas.microsoft.com/office/drawing/2014/main" id="{CC51D5C4-AEBB-9056-8516-F44CC8121BC5}"/>
              </a:ext>
            </a:extLst>
          </p:cNvPr>
          <p:cNvSpPr>
            <a:spLocks noGrp="1"/>
          </p:cNvSpPr>
          <p:nvPr>
            <p:ph sz="half" idx="1"/>
          </p:nvPr>
        </p:nvSpPr>
        <p:spPr>
          <a:xfrm>
            <a:off x="404780" y="1194012"/>
            <a:ext cx="5008779" cy="1691147"/>
          </a:xfrm>
        </p:spPr>
        <p:txBody>
          <a:bodyPr>
            <a:noAutofit/>
          </a:bodyPr>
          <a:lstStyle/>
          <a:p>
            <a:pPr algn="l">
              <a:buNone/>
            </a:pPr>
            <a:r>
              <a:rPr lang="en-US" sz="1100" b="1" i="0" u="none" strike="noStrike" dirty="0">
                <a:solidFill>
                  <a:srgbClr val="000000"/>
                </a:solidFill>
                <a:effectLst/>
                <a:latin typeface="Arial" panose="020B0604020202020204" pitchFamily="34" charset="0"/>
                <a:cs typeface="Arial" panose="020B0604020202020204" pitchFamily="34" charset="0"/>
              </a:rPr>
              <a:t>ROC AUC Comparison:</a:t>
            </a:r>
            <a:endParaRPr lang="en-US" sz="11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Random Forest (Full): 0.838 [Highest]</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Neural Network (Reduced): 0.834</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Neural Network (Full): 0.832</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Logistic Regression (Full): 0.830</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Logistic Regression (Reduced): 0.824</a:t>
            </a:r>
          </a:p>
        </p:txBody>
      </p:sp>
      <p:sp>
        <p:nvSpPr>
          <p:cNvPr id="3" name="Slide Number Placeholder 2">
            <a:extLst>
              <a:ext uri="{FF2B5EF4-FFF2-40B4-BE49-F238E27FC236}">
                <a16:creationId xmlns:a16="http://schemas.microsoft.com/office/drawing/2014/main" id="{0D1D6AD2-2681-CF99-6210-253309052190}"/>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5" name="Picture 4" descr="A graph of different colored rectangular shapes&#10;&#10;AI-generated content may be incorrect.">
            <a:extLst>
              <a:ext uri="{FF2B5EF4-FFF2-40B4-BE49-F238E27FC236}">
                <a16:creationId xmlns:a16="http://schemas.microsoft.com/office/drawing/2014/main" id="{C1D09EAD-5945-9ADF-414C-2C60C943F62F}"/>
              </a:ext>
            </a:extLst>
          </p:cNvPr>
          <p:cNvPicPr>
            <a:picLocks noChangeAspect="1"/>
          </p:cNvPicPr>
          <p:nvPr/>
        </p:nvPicPr>
        <p:blipFill>
          <a:blip r:embed="rId2"/>
          <a:stretch>
            <a:fillRect/>
          </a:stretch>
        </p:blipFill>
        <p:spPr>
          <a:xfrm>
            <a:off x="404780" y="3033794"/>
            <a:ext cx="4470565" cy="2521431"/>
          </a:xfrm>
          <a:prstGeom prst="rect">
            <a:avLst/>
          </a:prstGeom>
        </p:spPr>
      </p:pic>
      <p:pic>
        <p:nvPicPr>
          <p:cNvPr id="9" name="Picture 8" descr="A graph of performance loss&#10;&#10;AI-generated content may be incorrect.">
            <a:extLst>
              <a:ext uri="{FF2B5EF4-FFF2-40B4-BE49-F238E27FC236}">
                <a16:creationId xmlns:a16="http://schemas.microsoft.com/office/drawing/2014/main" id="{0574E40E-EC56-33B2-EFF9-E1BABADA90C1}"/>
              </a:ext>
            </a:extLst>
          </p:cNvPr>
          <p:cNvPicPr>
            <a:picLocks noChangeAspect="1"/>
          </p:cNvPicPr>
          <p:nvPr/>
        </p:nvPicPr>
        <p:blipFill>
          <a:blip r:embed="rId3"/>
          <a:stretch>
            <a:fillRect/>
          </a:stretch>
        </p:blipFill>
        <p:spPr>
          <a:xfrm>
            <a:off x="6931741" y="2039586"/>
            <a:ext cx="4343945" cy="4237253"/>
          </a:xfrm>
          <a:prstGeom prst="rect">
            <a:avLst/>
          </a:prstGeom>
        </p:spPr>
      </p:pic>
      <p:sp>
        <p:nvSpPr>
          <p:cNvPr id="11" name="Content Placeholder 5">
            <a:extLst>
              <a:ext uri="{FF2B5EF4-FFF2-40B4-BE49-F238E27FC236}">
                <a16:creationId xmlns:a16="http://schemas.microsoft.com/office/drawing/2014/main" id="{1413D568-15E5-5759-931F-D2A78530CE02}"/>
              </a:ext>
            </a:extLst>
          </p:cNvPr>
          <p:cNvSpPr txBox="1">
            <a:spLocks/>
          </p:cNvSpPr>
          <p:nvPr/>
        </p:nvSpPr>
        <p:spPr>
          <a:xfrm>
            <a:off x="4965341" y="1180166"/>
            <a:ext cx="5008779" cy="2242028"/>
          </a:xfrm>
          <a:prstGeom prst="rect">
            <a:avLst/>
          </a:prstGeom>
        </p:spPr>
        <p:txBody>
          <a:bodyPr vert="horz" lIns="91440" tIns="45720" rIns="91440" bIns="45720" rtlCol="0">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sz="1100" b="1" dirty="0">
                <a:solidFill>
                  <a:srgbClr val="000000"/>
                </a:solidFill>
                <a:latin typeface="Arial" panose="020B0604020202020204" pitchFamily="34" charset="0"/>
                <a:cs typeface="Arial" panose="020B0604020202020204" pitchFamily="34" charset="0"/>
              </a:rPr>
              <a:t>Average Performance Change with Reduced Features:</a:t>
            </a:r>
            <a:endParaRPr lang="en-US" sz="1100" dirty="0">
              <a:solidFill>
                <a:srgbClr val="000000"/>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1100" dirty="0">
                <a:solidFill>
                  <a:srgbClr val="000000"/>
                </a:solidFill>
                <a:latin typeface="Arial" panose="020B0604020202020204" pitchFamily="34" charset="0"/>
                <a:cs typeface="Arial" panose="020B0604020202020204" pitchFamily="34" charset="0"/>
              </a:rPr>
              <a:t>Decision Tree: -2.35%</a:t>
            </a:r>
          </a:p>
          <a:p>
            <a:pPr>
              <a:buFont typeface="Arial" panose="020B0604020202020204" pitchFamily="34" charset="0"/>
              <a:buChar char="•"/>
            </a:pPr>
            <a:r>
              <a:rPr lang="en-US" sz="1100" dirty="0">
                <a:solidFill>
                  <a:srgbClr val="000000"/>
                </a:solidFill>
                <a:latin typeface="Arial" panose="020B0604020202020204" pitchFamily="34" charset="0"/>
                <a:cs typeface="Arial" panose="020B0604020202020204" pitchFamily="34" charset="0"/>
              </a:rPr>
              <a:t>Logistic Regression: -0.58%</a:t>
            </a:r>
          </a:p>
          <a:p>
            <a:pPr>
              <a:buFont typeface="Arial" panose="020B0604020202020204" pitchFamily="34" charset="0"/>
              <a:buChar char="•"/>
            </a:pPr>
            <a:r>
              <a:rPr lang="en-US" sz="1100" dirty="0">
                <a:solidFill>
                  <a:srgbClr val="000000"/>
                </a:solidFill>
                <a:latin typeface="Arial" panose="020B0604020202020204" pitchFamily="34" charset="0"/>
                <a:cs typeface="Arial" panose="020B0604020202020204" pitchFamily="34" charset="0"/>
              </a:rPr>
              <a:t>Random Forest: -0.47%</a:t>
            </a:r>
          </a:p>
          <a:p>
            <a:pPr>
              <a:buFont typeface="Arial" panose="020B0604020202020204" pitchFamily="34" charset="0"/>
              <a:buChar char="•"/>
            </a:pPr>
            <a:r>
              <a:rPr lang="en-US" sz="1100" dirty="0">
                <a:solidFill>
                  <a:srgbClr val="000000"/>
                </a:solidFill>
                <a:latin typeface="Arial" panose="020B0604020202020204" pitchFamily="34" charset="0"/>
                <a:cs typeface="Arial" panose="020B0604020202020204" pitchFamily="34" charset="0"/>
              </a:rPr>
              <a:t>KNN: +0.31%</a:t>
            </a:r>
          </a:p>
          <a:p>
            <a:pPr>
              <a:buFont typeface="Arial" panose="020B0604020202020204" pitchFamily="34" charset="0"/>
              <a:buChar char="•"/>
            </a:pPr>
            <a:r>
              <a:rPr lang="en-US" sz="1100" dirty="0">
                <a:solidFill>
                  <a:srgbClr val="000000"/>
                </a:solidFill>
                <a:latin typeface="Arial" panose="020B0604020202020204" pitchFamily="34" charset="0"/>
                <a:cs typeface="Arial" panose="020B0604020202020204" pitchFamily="34" charset="0"/>
              </a:rPr>
              <a:t>Neural Network: +0.15%</a:t>
            </a:r>
          </a:p>
          <a:p>
            <a:pPr>
              <a:buFont typeface="Arial" panose="020B0604020202020204" pitchFamily="34" charset="0"/>
              <a:buChar char="•"/>
            </a:pPr>
            <a:r>
              <a:rPr lang="en-US" sz="1100" dirty="0">
                <a:solidFill>
                  <a:srgbClr val="000000"/>
                </a:solidFill>
                <a:latin typeface="Arial" panose="020B0604020202020204" pitchFamily="34" charset="0"/>
                <a:cs typeface="Arial" panose="020B0604020202020204" pitchFamily="34" charset="0"/>
              </a:rPr>
              <a:t>SVM: +1.13%</a:t>
            </a:r>
          </a:p>
          <a:p>
            <a:pPr>
              <a:buFont typeface="Arial" panose="020B0604020202020204" pitchFamily="34" charset="0"/>
              <a:buChar char="•"/>
            </a:pPr>
            <a:r>
              <a:rPr lang="en-US" sz="1100" dirty="0">
                <a:solidFill>
                  <a:srgbClr val="000000"/>
                </a:solidFill>
                <a:latin typeface="Arial" panose="020B0604020202020204" pitchFamily="34" charset="0"/>
                <a:cs typeface="Arial" panose="020B0604020202020204" pitchFamily="34" charset="0"/>
              </a:rPr>
              <a:t>Naive Bayes: +1.66%</a:t>
            </a:r>
          </a:p>
        </p:txBody>
      </p:sp>
    </p:spTree>
    <p:extLst>
      <p:ext uri="{BB962C8B-B14F-4D97-AF65-F5344CB8AC3E}">
        <p14:creationId xmlns:p14="http://schemas.microsoft.com/office/powerpoint/2010/main" val="191802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AD765-629A-CB12-5922-A63ACF71DC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0D8C67-F93E-9337-A6DF-2B5DDC0FBBB2}"/>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OVERALL MODEL RANKING</a:t>
            </a:r>
            <a:endParaRPr lang="en-US" dirty="0"/>
          </a:p>
        </p:txBody>
      </p:sp>
      <p:sp>
        <p:nvSpPr>
          <p:cNvPr id="6" name="Content Placeholder 5">
            <a:extLst>
              <a:ext uri="{FF2B5EF4-FFF2-40B4-BE49-F238E27FC236}">
                <a16:creationId xmlns:a16="http://schemas.microsoft.com/office/drawing/2014/main" id="{90A313AA-12D7-C0E0-D9E1-8C49D205D9B5}"/>
              </a:ext>
            </a:extLst>
          </p:cNvPr>
          <p:cNvSpPr>
            <a:spLocks noGrp="1"/>
          </p:cNvSpPr>
          <p:nvPr>
            <p:ph sz="half" idx="1"/>
          </p:nvPr>
        </p:nvSpPr>
        <p:spPr>
          <a:xfrm>
            <a:off x="408795" y="953730"/>
            <a:ext cx="3642095" cy="5323110"/>
          </a:xfrm>
        </p:spPr>
        <p:txBody>
          <a:bodyPr>
            <a:noAutofit/>
          </a:bodyPr>
          <a:lstStyle/>
          <a:p>
            <a:pPr algn="l">
              <a:buNone/>
            </a:pPr>
            <a:r>
              <a:rPr lang="en-US" sz="1100" b="1" i="0" u="none" strike="noStrike" dirty="0">
                <a:solidFill>
                  <a:srgbClr val="000000"/>
                </a:solidFill>
                <a:effectLst/>
                <a:latin typeface="Arial" panose="020B0604020202020204" pitchFamily="34" charset="0"/>
                <a:cs typeface="Arial" panose="020B0604020202020204" pitchFamily="34" charset="0"/>
              </a:rPr>
              <a:t>Normalized Score Ranking (Across All Metrics):</a:t>
            </a:r>
            <a:endParaRPr lang="en-US" sz="1100" b="0" i="0" u="none" strike="noStrike"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100" b="0" i="0" u="none" strike="noStrike" dirty="0">
                <a:solidFill>
                  <a:srgbClr val="000000"/>
                </a:solidFill>
                <a:effectLst/>
                <a:latin typeface="Arial" panose="020B0604020202020204" pitchFamily="34" charset="0"/>
                <a:cs typeface="Arial" panose="020B0604020202020204" pitchFamily="34" charset="0"/>
              </a:rPr>
              <a:t>Logistic Regression (Full): 0.959</a:t>
            </a:r>
          </a:p>
          <a:p>
            <a:pPr algn="l">
              <a:buFont typeface="+mj-lt"/>
              <a:buAutoNum type="arabicPeriod"/>
            </a:pPr>
            <a:r>
              <a:rPr lang="en-US" sz="1100" b="0" i="0" u="none" strike="noStrike" dirty="0">
                <a:solidFill>
                  <a:srgbClr val="000000"/>
                </a:solidFill>
                <a:effectLst/>
                <a:latin typeface="Arial" panose="020B0604020202020204" pitchFamily="34" charset="0"/>
                <a:cs typeface="Arial" panose="020B0604020202020204" pitchFamily="34" charset="0"/>
              </a:rPr>
              <a:t>Logistic Regression (Reduced): 0.954</a:t>
            </a:r>
          </a:p>
          <a:p>
            <a:pPr algn="l">
              <a:buFont typeface="+mj-lt"/>
              <a:buAutoNum type="arabicPeriod"/>
            </a:pPr>
            <a:r>
              <a:rPr lang="en-US" sz="1100" b="0" i="0" u="none" strike="noStrike" dirty="0">
                <a:solidFill>
                  <a:srgbClr val="000000"/>
                </a:solidFill>
                <a:effectLst/>
                <a:latin typeface="Arial" panose="020B0604020202020204" pitchFamily="34" charset="0"/>
                <a:cs typeface="Arial" panose="020B0604020202020204" pitchFamily="34" charset="0"/>
              </a:rPr>
              <a:t>Random Forest (Full): 0.944</a:t>
            </a:r>
          </a:p>
          <a:p>
            <a:pPr algn="l">
              <a:buFont typeface="+mj-lt"/>
              <a:buAutoNum type="arabicPeriod"/>
            </a:pPr>
            <a:r>
              <a:rPr lang="en-US" sz="1100" b="0" i="0" u="none" strike="noStrike" dirty="0">
                <a:solidFill>
                  <a:srgbClr val="000000"/>
                </a:solidFill>
                <a:effectLst/>
                <a:latin typeface="Arial" panose="020B0604020202020204" pitchFamily="34" charset="0"/>
                <a:cs typeface="Arial" panose="020B0604020202020204" pitchFamily="34" charset="0"/>
              </a:rPr>
              <a:t>Random Forest (Reduced): 0.936</a:t>
            </a:r>
          </a:p>
          <a:p>
            <a:pPr algn="l">
              <a:buFont typeface="+mj-lt"/>
              <a:buAutoNum type="arabicPeriod"/>
            </a:pPr>
            <a:r>
              <a:rPr lang="en-US" sz="1100" b="0" i="0" u="none" strike="noStrike" dirty="0">
                <a:solidFill>
                  <a:srgbClr val="000000"/>
                </a:solidFill>
                <a:effectLst/>
                <a:latin typeface="Arial" panose="020B0604020202020204" pitchFamily="34" charset="0"/>
                <a:cs typeface="Arial" panose="020B0604020202020204" pitchFamily="34" charset="0"/>
              </a:rPr>
              <a:t>SVM (Reduced): 0.934</a:t>
            </a:r>
          </a:p>
          <a:p>
            <a:pPr algn="l">
              <a:buFont typeface="+mj-lt"/>
              <a:buAutoNum type="arabicPeriod"/>
            </a:pPr>
            <a:r>
              <a:rPr lang="en-US" sz="1100" b="0" i="0" u="none" strike="noStrike" dirty="0">
                <a:solidFill>
                  <a:srgbClr val="000000"/>
                </a:solidFill>
                <a:effectLst/>
                <a:latin typeface="Arial" panose="020B0604020202020204" pitchFamily="34" charset="0"/>
                <a:cs typeface="Arial" panose="020B0604020202020204" pitchFamily="34" charset="0"/>
              </a:rPr>
              <a:t>SVM (Full): 0.927</a:t>
            </a:r>
          </a:p>
          <a:p>
            <a:pPr algn="l">
              <a:buFont typeface="+mj-lt"/>
              <a:buAutoNum type="arabicPeriod"/>
            </a:pPr>
            <a:r>
              <a:rPr lang="en-US" sz="1100" b="0" i="0" u="none" strike="noStrike" dirty="0">
                <a:solidFill>
                  <a:srgbClr val="000000"/>
                </a:solidFill>
                <a:effectLst/>
                <a:latin typeface="Arial" panose="020B0604020202020204" pitchFamily="34" charset="0"/>
                <a:cs typeface="Arial" panose="020B0604020202020204" pitchFamily="34" charset="0"/>
              </a:rPr>
              <a:t>Neural Network (Reduced): 0.927</a:t>
            </a:r>
          </a:p>
          <a:p>
            <a:pPr algn="l">
              <a:buFont typeface="+mj-lt"/>
              <a:buAutoNum type="arabicPeriod"/>
            </a:pPr>
            <a:r>
              <a:rPr lang="en-US" sz="1100" b="0" i="0" u="none" strike="noStrike" dirty="0">
                <a:solidFill>
                  <a:srgbClr val="000000"/>
                </a:solidFill>
                <a:effectLst/>
                <a:latin typeface="Arial" panose="020B0604020202020204" pitchFamily="34" charset="0"/>
                <a:cs typeface="Arial" panose="020B0604020202020204" pitchFamily="34" charset="0"/>
              </a:rPr>
              <a:t>Neural Network (Full): 0.925</a:t>
            </a:r>
          </a:p>
          <a:p>
            <a:pPr algn="l">
              <a:buNone/>
            </a:pPr>
            <a:r>
              <a:rPr lang="en-US" sz="1100" b="1" i="0" u="none" strike="noStrike" dirty="0">
                <a:solidFill>
                  <a:srgbClr val="000000"/>
                </a:solidFill>
                <a:effectLst/>
                <a:latin typeface="Arial" panose="020B0604020202020204" pitchFamily="34" charset="0"/>
                <a:cs typeface="Arial" panose="020B0604020202020204" pitchFamily="34" charset="0"/>
              </a:rPr>
              <a:t>Key Observations:</a:t>
            </a:r>
            <a:endParaRPr lang="en-US" sz="11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Logistic Regression provides best overall performance</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Random Forest ranked second overall</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Top models maintain strong performance with reduced features</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Feature reduction viable with minimal performance loss</a:t>
            </a:r>
          </a:p>
          <a:p>
            <a:pPr algn="l">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Simple models (Logistic Regression) outperform more complex ones</a:t>
            </a:r>
          </a:p>
        </p:txBody>
      </p:sp>
      <p:sp>
        <p:nvSpPr>
          <p:cNvPr id="3" name="Slide Number Placeholder 2">
            <a:extLst>
              <a:ext uri="{FF2B5EF4-FFF2-40B4-BE49-F238E27FC236}">
                <a16:creationId xmlns:a16="http://schemas.microsoft.com/office/drawing/2014/main" id="{9BECBE75-011F-632C-A35A-8E90E229021C}"/>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32</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5" name="Picture 4" descr="A chart of a number of colors&#10;&#10;AI-generated content may be incorrect.">
            <a:extLst>
              <a:ext uri="{FF2B5EF4-FFF2-40B4-BE49-F238E27FC236}">
                <a16:creationId xmlns:a16="http://schemas.microsoft.com/office/drawing/2014/main" id="{7DD0C9DC-D340-2301-E6C6-D2F04DCF6846}"/>
              </a:ext>
            </a:extLst>
          </p:cNvPr>
          <p:cNvPicPr>
            <a:picLocks noChangeAspect="1"/>
          </p:cNvPicPr>
          <p:nvPr/>
        </p:nvPicPr>
        <p:blipFill>
          <a:blip r:embed="rId2"/>
          <a:stretch>
            <a:fillRect/>
          </a:stretch>
        </p:blipFill>
        <p:spPr>
          <a:xfrm>
            <a:off x="3940555" y="1165123"/>
            <a:ext cx="7285179" cy="4739147"/>
          </a:xfrm>
          <a:prstGeom prst="rect">
            <a:avLst/>
          </a:prstGeom>
        </p:spPr>
      </p:pic>
    </p:spTree>
    <p:extLst>
      <p:ext uri="{BB962C8B-B14F-4D97-AF65-F5344CB8AC3E}">
        <p14:creationId xmlns:p14="http://schemas.microsoft.com/office/powerpoint/2010/main" val="926860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630EE-F277-331B-FEE3-D4D12093C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3C10B8-14B9-44D9-74A8-4EEE14BA53B9}"/>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CONCLUSIONS AND RECOMMENDATIONS</a:t>
            </a:r>
            <a:endParaRPr lang="en-US" dirty="0"/>
          </a:p>
        </p:txBody>
      </p:sp>
      <p:sp>
        <p:nvSpPr>
          <p:cNvPr id="6" name="Content Placeholder 5">
            <a:extLst>
              <a:ext uri="{FF2B5EF4-FFF2-40B4-BE49-F238E27FC236}">
                <a16:creationId xmlns:a16="http://schemas.microsoft.com/office/drawing/2014/main" id="{C5375A35-DB1E-8613-85C7-ECEC2B81323F}"/>
              </a:ext>
            </a:extLst>
          </p:cNvPr>
          <p:cNvSpPr>
            <a:spLocks noGrp="1"/>
          </p:cNvSpPr>
          <p:nvPr>
            <p:ph sz="half" idx="1"/>
          </p:nvPr>
        </p:nvSpPr>
        <p:spPr>
          <a:xfrm>
            <a:off x="408795" y="953730"/>
            <a:ext cx="10706604" cy="5323110"/>
          </a:xfrm>
        </p:spPr>
        <p:txBody>
          <a:bodyPr>
            <a:noAutofit/>
          </a:bodyPr>
          <a:lstStyle/>
          <a:p>
            <a:pPr algn="l">
              <a:buNone/>
            </a:pPr>
            <a:r>
              <a:rPr lang="en-US" sz="1600" b="1" i="0" u="none" strike="noStrike" dirty="0">
                <a:solidFill>
                  <a:srgbClr val="000000"/>
                </a:solidFill>
                <a:effectLst/>
                <a:latin typeface="Arial" panose="020B0604020202020204" pitchFamily="34" charset="0"/>
                <a:cs typeface="Arial" panose="020B0604020202020204" pitchFamily="34" charset="0"/>
              </a:rPr>
              <a:t>Key Findings:</a:t>
            </a:r>
            <a:endParaRPr lang="en-US" sz="16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Logistic Regression provides best overall performance (highest F1-score and recall)</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Neural Networks offer highest precision</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Random Forest achieves highest accuracy and ROC AUC</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15 key features capture most predictive information</a:t>
            </a:r>
          </a:p>
          <a:p>
            <a:pPr algn="l">
              <a:buNone/>
            </a:pPr>
            <a:r>
              <a:rPr lang="en-US" sz="1600" b="1" i="0" u="none" strike="noStrike" dirty="0">
                <a:solidFill>
                  <a:srgbClr val="000000"/>
                </a:solidFill>
                <a:effectLst/>
                <a:latin typeface="Arial" panose="020B0604020202020204" pitchFamily="34" charset="0"/>
                <a:cs typeface="Arial" panose="020B0604020202020204" pitchFamily="34" charset="0"/>
              </a:rPr>
              <a:t>Most Important Predictors:</a:t>
            </a:r>
            <a:endParaRPr lang="en-US" sz="16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Gender</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Liver enzymes (GTP, ALT)</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Hemoglobin</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Height and triglyceride levels</a:t>
            </a:r>
          </a:p>
          <a:p>
            <a:pPr algn="l">
              <a:buNone/>
            </a:pPr>
            <a:r>
              <a:rPr lang="en-US" sz="1600" b="1" i="0" u="none" strike="noStrike" dirty="0">
                <a:solidFill>
                  <a:srgbClr val="000000"/>
                </a:solidFill>
                <a:effectLst/>
                <a:latin typeface="Arial" panose="020B0604020202020204" pitchFamily="34" charset="0"/>
                <a:cs typeface="Arial" panose="020B0604020202020204" pitchFamily="34" charset="0"/>
              </a:rPr>
              <a:t>Recommendations:</a:t>
            </a:r>
            <a:endParaRPr lang="en-US" sz="16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For balanced performance: Logistic Regression</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For minimizing false positives: Neural Network</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For highest discrimination ability: Random Forest</a:t>
            </a:r>
          </a:p>
          <a:p>
            <a:pPr algn="l">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Reduced feature set (15 features) viable for most applications</a:t>
            </a:r>
          </a:p>
        </p:txBody>
      </p:sp>
      <p:sp>
        <p:nvSpPr>
          <p:cNvPr id="3" name="Slide Number Placeholder 2">
            <a:extLst>
              <a:ext uri="{FF2B5EF4-FFF2-40B4-BE49-F238E27FC236}">
                <a16:creationId xmlns:a16="http://schemas.microsoft.com/office/drawing/2014/main" id="{9992680B-4EBC-603A-C0DF-D787AD540853}"/>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33</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459603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11FC9-9D15-B469-927C-B5382B7AF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DFE62E-EF9E-8EBB-6AF3-3E03BDAD54F7}"/>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FUTURE WORK</a:t>
            </a:r>
            <a:endParaRPr lang="en-US" dirty="0"/>
          </a:p>
        </p:txBody>
      </p:sp>
      <p:sp>
        <p:nvSpPr>
          <p:cNvPr id="6" name="Content Placeholder 5">
            <a:extLst>
              <a:ext uri="{FF2B5EF4-FFF2-40B4-BE49-F238E27FC236}">
                <a16:creationId xmlns:a16="http://schemas.microsoft.com/office/drawing/2014/main" id="{391255BB-75CA-E64B-708D-99826161940D}"/>
              </a:ext>
            </a:extLst>
          </p:cNvPr>
          <p:cNvSpPr>
            <a:spLocks noGrp="1"/>
          </p:cNvSpPr>
          <p:nvPr>
            <p:ph sz="half" idx="1"/>
          </p:nvPr>
        </p:nvSpPr>
        <p:spPr>
          <a:xfrm>
            <a:off x="408795" y="953730"/>
            <a:ext cx="10706604" cy="5323110"/>
          </a:xfrm>
        </p:spPr>
        <p:txBody>
          <a:bodyPr>
            <a:noAutofit/>
          </a:bodyPr>
          <a:lstStyle/>
          <a:p>
            <a:pPr algn="l">
              <a:buFont typeface="Arial" panose="020B0604020202020204" pitchFamily="34" charset="0"/>
              <a:buChar char="•"/>
            </a:pPr>
            <a:r>
              <a:rPr lang="en-US" sz="1600" b="0" i="0" u="none" strike="noStrike" dirty="0">
                <a:solidFill>
                  <a:srgbClr val="000000"/>
                </a:solidFill>
                <a:effectLst/>
              </a:rPr>
              <a:t>Explore ensemble methods combining strengths of different models</a:t>
            </a:r>
          </a:p>
          <a:p>
            <a:pPr algn="l">
              <a:buFont typeface="Arial" panose="020B0604020202020204" pitchFamily="34" charset="0"/>
              <a:buChar char="•"/>
            </a:pPr>
            <a:r>
              <a:rPr lang="en-US" sz="1600" b="0" i="0" u="none" strike="noStrike" dirty="0">
                <a:solidFill>
                  <a:srgbClr val="000000"/>
                </a:solidFill>
                <a:effectLst/>
              </a:rPr>
              <a:t>Implement advanced hyperparameter tuning techniques</a:t>
            </a:r>
          </a:p>
          <a:p>
            <a:pPr algn="l">
              <a:buFont typeface="Arial" panose="020B0604020202020204" pitchFamily="34" charset="0"/>
              <a:buChar char="•"/>
            </a:pPr>
            <a:r>
              <a:rPr lang="en-US" sz="1600" b="0" i="0" u="none" strike="noStrike" dirty="0">
                <a:solidFill>
                  <a:srgbClr val="000000"/>
                </a:solidFill>
                <a:effectLst/>
              </a:rPr>
              <a:t>Test more complex neural network architectures</a:t>
            </a:r>
          </a:p>
          <a:p>
            <a:pPr algn="l">
              <a:buFont typeface="Arial" panose="020B0604020202020204" pitchFamily="34" charset="0"/>
              <a:buChar char="•"/>
            </a:pPr>
            <a:r>
              <a:rPr lang="en-US" sz="1600" b="0" i="0" u="none" strike="noStrike" dirty="0">
                <a:solidFill>
                  <a:srgbClr val="000000"/>
                </a:solidFill>
                <a:effectLst/>
              </a:rPr>
              <a:t>Validate on external datasets to ensure generalizability</a:t>
            </a:r>
          </a:p>
          <a:p>
            <a:pPr algn="l">
              <a:buFont typeface="Arial" panose="020B0604020202020204" pitchFamily="34" charset="0"/>
              <a:buChar char="•"/>
            </a:pPr>
            <a:r>
              <a:rPr lang="en-US" sz="1600" b="0" i="0" u="none" strike="noStrike" dirty="0">
                <a:solidFill>
                  <a:srgbClr val="000000"/>
                </a:solidFill>
                <a:effectLst/>
              </a:rPr>
              <a:t>Develop a clinically-applicable prediction tool</a:t>
            </a:r>
          </a:p>
          <a:p>
            <a:pPr algn="l">
              <a:buFont typeface="Arial" panose="020B0604020202020204" pitchFamily="34" charset="0"/>
              <a:buChar char="•"/>
            </a:pPr>
            <a:r>
              <a:rPr lang="en-US" sz="1600" b="0" i="0" u="none" strike="noStrike" dirty="0">
                <a:solidFill>
                  <a:srgbClr val="000000"/>
                </a:solidFill>
                <a:effectLst/>
              </a:rPr>
              <a:t>Investigate additional biological indicators potentially linked to smoking</a:t>
            </a:r>
          </a:p>
          <a:p>
            <a:pPr algn="l">
              <a:buFont typeface="Arial" panose="020B0604020202020204" pitchFamily="34" charset="0"/>
              <a:buChar char="•"/>
            </a:pPr>
            <a:r>
              <a:rPr lang="en-US" sz="1600" b="0" i="0" u="none" strike="noStrike" dirty="0">
                <a:solidFill>
                  <a:srgbClr val="000000"/>
                </a:solidFill>
                <a:effectLst/>
              </a:rPr>
              <a:t>Explore interpretability techniques for complex models</a:t>
            </a:r>
          </a:p>
          <a:p>
            <a:pPr algn="l">
              <a:buFont typeface="Arial" panose="020B0604020202020204" pitchFamily="34" charset="0"/>
              <a:buChar char="•"/>
            </a:pPr>
            <a:r>
              <a:rPr lang="en-US" sz="1600" b="0" i="0" u="none" strike="noStrike" dirty="0">
                <a:solidFill>
                  <a:srgbClr val="000000"/>
                </a:solidFill>
                <a:effectLst/>
              </a:rPr>
              <a:t>Extend model to predict smoking intensity (e.g., light vs. heavy smokers)</a:t>
            </a:r>
          </a:p>
        </p:txBody>
      </p:sp>
      <p:sp>
        <p:nvSpPr>
          <p:cNvPr id="3" name="Slide Number Placeholder 2">
            <a:extLst>
              <a:ext uri="{FF2B5EF4-FFF2-40B4-BE49-F238E27FC236}">
                <a16:creationId xmlns:a16="http://schemas.microsoft.com/office/drawing/2014/main" id="{9EE77C7F-285F-BBBE-58AF-05B48F7905A4}"/>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970285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015F8-CF43-9D39-778C-0AD5627AC6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F3DBE-CF87-0643-9951-CF93A0F12AA3}"/>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REFERENCES</a:t>
            </a:r>
            <a:endParaRPr lang="en-US" dirty="0"/>
          </a:p>
        </p:txBody>
      </p:sp>
      <p:sp>
        <p:nvSpPr>
          <p:cNvPr id="6" name="Content Placeholder 5">
            <a:extLst>
              <a:ext uri="{FF2B5EF4-FFF2-40B4-BE49-F238E27FC236}">
                <a16:creationId xmlns:a16="http://schemas.microsoft.com/office/drawing/2014/main" id="{AC569F61-4FA8-48D0-B53D-E6DFF9BE2675}"/>
              </a:ext>
            </a:extLst>
          </p:cNvPr>
          <p:cNvSpPr>
            <a:spLocks noGrp="1"/>
          </p:cNvSpPr>
          <p:nvPr>
            <p:ph sz="half" idx="1"/>
          </p:nvPr>
        </p:nvSpPr>
        <p:spPr>
          <a:xfrm>
            <a:off x="408795" y="953730"/>
            <a:ext cx="10706604" cy="5323110"/>
          </a:xfrm>
        </p:spPr>
        <p:txBody>
          <a:bodyPr>
            <a:noAutofit/>
          </a:bodyPr>
          <a:lstStyle/>
          <a:p>
            <a:pPr algn="l">
              <a:buFont typeface="Arial" panose="020B0604020202020204" pitchFamily="34" charset="0"/>
              <a:buChar char="•"/>
            </a:pPr>
            <a:r>
              <a:rPr lang="en-US" sz="1600" b="0" i="0" u="none" strike="noStrike" dirty="0">
                <a:solidFill>
                  <a:srgbClr val="000000"/>
                </a:solidFill>
                <a:effectLst/>
              </a:rPr>
              <a:t>Body Signal of Smoking Dataset: </a:t>
            </a:r>
            <a:r>
              <a:rPr lang="en-US" sz="1600" b="0" i="0" u="none" strike="noStrike" dirty="0">
                <a:solidFill>
                  <a:srgbClr val="000000"/>
                </a:solidFill>
                <a:effectLst/>
                <a:hlinkClick r:id="rId2"/>
              </a:rPr>
              <a:t>https://www.kaggle.com/datasets/kukuroo3/body-signal-of-smoking/data</a:t>
            </a:r>
            <a:endParaRPr lang="en-US" sz="1600" b="0" i="0" u="none" strike="noStrike"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Scikit-learn Documentation: </a:t>
            </a:r>
            <a:r>
              <a:rPr lang="en-US" sz="1600" b="0" i="0" u="none" strike="noStrike" dirty="0">
                <a:solidFill>
                  <a:srgbClr val="000000"/>
                </a:solidFill>
                <a:effectLst/>
                <a:hlinkClick r:id="rId3"/>
              </a:rPr>
              <a:t>https://scikit-learn.org/stable/</a:t>
            </a:r>
            <a:endParaRPr lang="en-US" sz="1600" b="0" i="0" u="none" strike="noStrike"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Pandas Documentation: </a:t>
            </a:r>
            <a:r>
              <a:rPr lang="en-US" sz="1600" b="0" i="0" u="none" strike="noStrike" dirty="0">
                <a:solidFill>
                  <a:srgbClr val="000000"/>
                </a:solidFill>
                <a:effectLst/>
                <a:hlinkClick r:id="rId4"/>
              </a:rPr>
              <a:t>https://pandas.pydata.org/docs/</a:t>
            </a:r>
            <a:endParaRPr lang="en-US" sz="1600" b="0" i="0" u="none" strike="noStrike"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Matplotlib &amp; Seaborn: </a:t>
            </a:r>
            <a:r>
              <a:rPr lang="en-US" sz="1600" b="0" i="0" u="none" strike="noStrike" dirty="0">
                <a:solidFill>
                  <a:srgbClr val="000000"/>
                </a:solidFill>
                <a:effectLst/>
                <a:hlinkClick r:id="rId5"/>
              </a:rPr>
              <a:t>https://matplotlib.org/</a:t>
            </a:r>
            <a:r>
              <a:rPr lang="en-US" sz="1600" b="0" i="0" u="none" strike="noStrike" dirty="0">
                <a:solidFill>
                  <a:srgbClr val="000000"/>
                </a:solidFill>
                <a:effectLst/>
              </a:rPr>
              <a:t> &amp; </a:t>
            </a:r>
            <a:r>
              <a:rPr lang="en-US" sz="1600" b="0" i="0" u="none" strike="noStrike" dirty="0">
                <a:solidFill>
                  <a:srgbClr val="000000"/>
                </a:solidFill>
                <a:effectLst/>
                <a:hlinkClick r:id="rId6"/>
              </a:rPr>
              <a:t>https://seaborn.pydata.org/</a:t>
            </a:r>
            <a:endParaRPr lang="en-US" sz="1600" b="0" i="0" u="none" strike="noStrike"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NumPy Documentation: </a:t>
            </a:r>
            <a:r>
              <a:rPr lang="en-US" sz="1600" b="0" i="0" u="none" strike="noStrike" dirty="0">
                <a:solidFill>
                  <a:srgbClr val="000000"/>
                </a:solidFill>
                <a:effectLst/>
                <a:hlinkClick r:id="rId7"/>
              </a:rPr>
              <a:t>https://numpy.org/doc/</a:t>
            </a:r>
            <a:endParaRPr lang="en-US" sz="1600" b="0" i="0" u="none" strike="noStrike" dirty="0">
              <a:solidFill>
                <a:srgbClr val="000000"/>
              </a:solidFill>
              <a:effectLst/>
            </a:endParaRPr>
          </a:p>
          <a:p>
            <a:pPr algn="l">
              <a:buFont typeface="Arial" panose="020B0604020202020204" pitchFamily="34" charset="0"/>
              <a:buChar char="•"/>
            </a:pPr>
            <a:r>
              <a:rPr lang="en-US" sz="1600" b="0" i="0" u="none" strike="noStrike" dirty="0" err="1">
                <a:solidFill>
                  <a:srgbClr val="000000"/>
                </a:solidFill>
                <a:effectLst/>
              </a:rPr>
              <a:t>ydata</a:t>
            </a:r>
            <a:r>
              <a:rPr lang="en-US" sz="1600" b="0" i="0" u="none" strike="noStrike" dirty="0">
                <a:solidFill>
                  <a:srgbClr val="000000"/>
                </a:solidFill>
                <a:effectLst/>
              </a:rPr>
              <a:t>-profiling: </a:t>
            </a:r>
            <a:r>
              <a:rPr lang="en-US" sz="1600" b="0" i="0" u="none" strike="noStrike" dirty="0">
                <a:solidFill>
                  <a:srgbClr val="000000"/>
                </a:solidFill>
                <a:effectLst/>
                <a:hlinkClick r:id="rId8"/>
              </a:rPr>
              <a:t>https://github.com/ydataai/ydata-profiling</a:t>
            </a:r>
            <a:endParaRPr lang="en-US" sz="1600" b="0" i="0" u="none" strike="noStrike" dirty="0">
              <a:solidFill>
                <a:srgbClr val="000000"/>
              </a:solidFill>
              <a:effectLst/>
            </a:endParaRPr>
          </a:p>
        </p:txBody>
      </p:sp>
      <p:sp>
        <p:nvSpPr>
          <p:cNvPr id="3" name="Slide Number Placeholder 2">
            <a:extLst>
              <a:ext uri="{FF2B5EF4-FFF2-40B4-BE49-F238E27FC236}">
                <a16:creationId xmlns:a16="http://schemas.microsoft.com/office/drawing/2014/main" id="{BE388BA9-9BD1-C632-101F-CAD346F7D846}"/>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35</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700767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F6E1-6095-D22F-30AA-151FFEFD0F4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0EFB868-E44A-4BC3-8F1A-B99886CC8DA8}"/>
              </a:ext>
            </a:extLst>
          </p:cNvPr>
          <p:cNvSpPr/>
          <p:nvPr/>
        </p:nvSpPr>
        <p:spPr>
          <a:xfrm>
            <a:off x="7226709" y="2595716"/>
            <a:ext cx="4660491" cy="20352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ANY QUESTIONS?</a:t>
            </a:r>
          </a:p>
        </p:txBody>
      </p:sp>
    </p:spTree>
    <p:extLst>
      <p:ext uri="{BB962C8B-B14F-4D97-AF65-F5344CB8AC3E}">
        <p14:creationId xmlns:p14="http://schemas.microsoft.com/office/powerpoint/2010/main" val="219823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B7851-D53F-4CEB-9D2C-D96E501BCA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2134C7-7003-4292-D432-7F11B1DED4E5}"/>
              </a:ext>
            </a:extLst>
          </p:cNvPr>
          <p:cNvSpPr>
            <a:spLocks noGrp="1"/>
          </p:cNvSpPr>
          <p:nvPr>
            <p:ph type="title"/>
          </p:nvPr>
        </p:nvSpPr>
        <p:spPr>
          <a:xfrm>
            <a:off x="339969" y="478844"/>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PROJECT WORKFLOW</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64EB62B-AC72-E4C9-42D5-8D7BC2948E9A}"/>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Arial" panose="020B0604020202020204" pitchFamily="34" charset="0"/>
                <a:cs typeface="Arial" panose="020B0604020202020204" pitchFamily="34" charset="0"/>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a:ln>
                <a:noFill/>
              </a:ln>
              <a:solidFill>
                <a:srgbClr val="A32537"/>
              </a:solidFill>
              <a:effectLst/>
              <a:uLnTx/>
              <a:uFillTx/>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A5383A8-71E1-7FEB-F5CD-9EE4A78A847E}"/>
              </a:ext>
            </a:extLst>
          </p:cNvPr>
          <p:cNvSpPr/>
          <p:nvPr/>
        </p:nvSpPr>
        <p:spPr>
          <a:xfrm>
            <a:off x="2635704" y="2102389"/>
            <a:ext cx="1593428" cy="435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 Acquisition</a:t>
            </a:r>
          </a:p>
        </p:txBody>
      </p:sp>
      <p:pic>
        <p:nvPicPr>
          <p:cNvPr id="8" name="Graphic 7" descr="Document with solid fill">
            <a:extLst>
              <a:ext uri="{FF2B5EF4-FFF2-40B4-BE49-F238E27FC236}">
                <a16:creationId xmlns:a16="http://schemas.microsoft.com/office/drawing/2014/main" id="{12B17226-0456-77CD-E882-A98B5287C6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7762" y="1735078"/>
            <a:ext cx="914400" cy="914400"/>
          </a:xfrm>
          <a:prstGeom prst="rect">
            <a:avLst/>
          </a:prstGeom>
        </p:spPr>
      </p:pic>
      <p:sp>
        <p:nvSpPr>
          <p:cNvPr id="11" name="Rectangle 10">
            <a:extLst>
              <a:ext uri="{FF2B5EF4-FFF2-40B4-BE49-F238E27FC236}">
                <a16:creationId xmlns:a16="http://schemas.microsoft.com/office/drawing/2014/main" id="{A4816220-5B9C-C794-AC31-D03904B2D576}"/>
              </a:ext>
            </a:extLst>
          </p:cNvPr>
          <p:cNvSpPr/>
          <p:nvPr/>
        </p:nvSpPr>
        <p:spPr>
          <a:xfrm>
            <a:off x="8070033" y="1798461"/>
            <a:ext cx="1934639" cy="104347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Exploratory Data Analysis</a:t>
            </a:r>
          </a:p>
          <a:p>
            <a:pPr marL="285750" indent="-285750">
              <a:buFont typeface="Arial" panose="020B0604020202020204" pitchFamily="34" charset="0"/>
              <a:buChar char="•"/>
            </a:pPr>
            <a:r>
              <a:rPr lang="en-US" sz="1000" dirty="0">
                <a:latin typeface="Arial" panose="020B0604020202020204" pitchFamily="34" charset="0"/>
                <a:cs typeface="Arial" panose="020B0604020202020204" pitchFamily="34" charset="0"/>
              </a:rPr>
              <a:t>Correlation Analysis</a:t>
            </a:r>
          </a:p>
          <a:p>
            <a:pPr marL="285750" indent="-285750">
              <a:buFont typeface="Arial" panose="020B0604020202020204" pitchFamily="34" charset="0"/>
              <a:buChar char="•"/>
            </a:pPr>
            <a:r>
              <a:rPr lang="en-US" sz="1000" dirty="0">
                <a:latin typeface="Arial" panose="020B0604020202020204" pitchFamily="34" charset="0"/>
                <a:cs typeface="Arial" panose="020B0604020202020204" pitchFamily="34" charset="0"/>
              </a:rPr>
              <a:t>Feature Importance</a:t>
            </a:r>
          </a:p>
        </p:txBody>
      </p:sp>
      <p:sp>
        <p:nvSpPr>
          <p:cNvPr id="12" name="Rectangle 11">
            <a:extLst>
              <a:ext uri="{FF2B5EF4-FFF2-40B4-BE49-F238E27FC236}">
                <a16:creationId xmlns:a16="http://schemas.microsoft.com/office/drawing/2014/main" id="{4EA38D59-5D27-5E4D-AF7E-6C01C09472BD}"/>
              </a:ext>
            </a:extLst>
          </p:cNvPr>
          <p:cNvSpPr/>
          <p:nvPr/>
        </p:nvSpPr>
        <p:spPr>
          <a:xfrm>
            <a:off x="4728138" y="1798462"/>
            <a:ext cx="2670143" cy="1043477"/>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 Cleaning &amp; Pre-processing</a:t>
            </a:r>
          </a:p>
          <a:p>
            <a:pPr marL="285750" indent="-285750" algn="just">
              <a:buFont typeface="Arial" panose="020B0604020202020204" pitchFamily="34" charset="0"/>
              <a:buChar char="•"/>
            </a:pPr>
            <a:r>
              <a:rPr lang="en-US" sz="1000" dirty="0">
                <a:latin typeface="Arial" panose="020B0604020202020204" pitchFamily="34" charset="0"/>
                <a:cs typeface="Arial" panose="020B0604020202020204" pitchFamily="34" charset="0"/>
              </a:rPr>
              <a:t>Handling Duplicates and Outliers</a:t>
            </a:r>
          </a:p>
          <a:p>
            <a:pPr marL="285750" indent="-285750" algn="just">
              <a:buFont typeface="Arial" panose="020B0604020202020204" pitchFamily="34" charset="0"/>
              <a:buChar char="•"/>
            </a:pPr>
            <a:r>
              <a:rPr lang="en-US" sz="1000" dirty="0">
                <a:latin typeface="Arial" panose="020B0604020202020204" pitchFamily="34" charset="0"/>
                <a:cs typeface="Arial" panose="020B0604020202020204" pitchFamily="34" charset="0"/>
              </a:rPr>
              <a:t>Feature encoding</a:t>
            </a:r>
          </a:p>
          <a:p>
            <a:pPr marL="285750" indent="-285750" algn="just">
              <a:buFont typeface="Arial" panose="020B0604020202020204" pitchFamily="34" charset="0"/>
              <a:buChar char="•"/>
            </a:pPr>
            <a:r>
              <a:rPr lang="en-US" sz="1000" dirty="0">
                <a:latin typeface="Arial" panose="020B0604020202020204" pitchFamily="34" charset="0"/>
                <a:cs typeface="Arial" panose="020B0604020202020204" pitchFamily="34" charset="0"/>
              </a:rPr>
              <a:t>Feature engineering</a:t>
            </a:r>
          </a:p>
        </p:txBody>
      </p:sp>
      <p:sp>
        <p:nvSpPr>
          <p:cNvPr id="13" name="Rectangle 12">
            <a:extLst>
              <a:ext uri="{FF2B5EF4-FFF2-40B4-BE49-F238E27FC236}">
                <a16:creationId xmlns:a16="http://schemas.microsoft.com/office/drawing/2014/main" id="{061C1495-F788-ECE3-87FC-AC87B9E7DA8E}"/>
              </a:ext>
            </a:extLst>
          </p:cNvPr>
          <p:cNvSpPr/>
          <p:nvPr/>
        </p:nvSpPr>
        <p:spPr>
          <a:xfrm>
            <a:off x="9713678" y="3259185"/>
            <a:ext cx="1525170" cy="104347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Feature Selection</a:t>
            </a:r>
          </a:p>
          <a:p>
            <a:pPr marL="285750" indent="-285750">
              <a:buFont typeface="Arial" panose="020B0604020202020204" pitchFamily="34" charset="0"/>
              <a:buChar char="•"/>
            </a:pPr>
            <a:r>
              <a:rPr lang="en-US" sz="1000" dirty="0">
                <a:latin typeface="Arial" panose="020B0604020202020204" pitchFamily="34" charset="0"/>
                <a:cs typeface="Arial" panose="020B0604020202020204" pitchFamily="34" charset="0"/>
              </a:rPr>
              <a:t>Full feature set vs Reduced Feature set</a:t>
            </a:r>
          </a:p>
        </p:txBody>
      </p:sp>
      <p:cxnSp>
        <p:nvCxnSpPr>
          <p:cNvPr id="14" name="Connector: Elbow 13">
            <a:extLst>
              <a:ext uri="{FF2B5EF4-FFF2-40B4-BE49-F238E27FC236}">
                <a16:creationId xmlns:a16="http://schemas.microsoft.com/office/drawing/2014/main" id="{3EC45D22-3E55-1139-A9F3-B6DB03CB8FC3}"/>
              </a:ext>
            </a:extLst>
          </p:cNvPr>
          <p:cNvCxnSpPr>
            <a:cxnSpLocks/>
            <a:stCxn id="12" idx="0"/>
            <a:endCxn id="11" idx="0"/>
          </p:cNvCxnSpPr>
          <p:nvPr/>
        </p:nvCxnSpPr>
        <p:spPr>
          <a:xfrm rot="5400000" flipH="1" flipV="1">
            <a:off x="7550281" y="311391"/>
            <a:ext cx="1" cy="2974143"/>
          </a:xfrm>
          <a:prstGeom prst="bentConnector3">
            <a:avLst>
              <a:gd name="adj1" fmla="val 228601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Connector: Elbow 16">
            <a:extLst>
              <a:ext uri="{FF2B5EF4-FFF2-40B4-BE49-F238E27FC236}">
                <a16:creationId xmlns:a16="http://schemas.microsoft.com/office/drawing/2014/main" id="{AD1F096D-236D-2E92-2E0E-17D3CC84B967}"/>
              </a:ext>
            </a:extLst>
          </p:cNvPr>
          <p:cNvCxnSpPr>
            <a:cxnSpLocks/>
            <a:stCxn id="11" idx="2"/>
            <a:endCxn id="12" idx="2"/>
          </p:cNvCxnSpPr>
          <p:nvPr/>
        </p:nvCxnSpPr>
        <p:spPr>
          <a:xfrm rot="5400000">
            <a:off x="7550282" y="1354868"/>
            <a:ext cx="12700" cy="2974143"/>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4173D38-0D7E-DA33-3D05-F0738F917499}"/>
              </a:ext>
            </a:extLst>
          </p:cNvPr>
          <p:cNvCxnSpPr>
            <a:cxnSpLocks/>
            <a:stCxn id="7" idx="3"/>
            <a:endCxn id="12" idx="1"/>
          </p:cNvCxnSpPr>
          <p:nvPr/>
        </p:nvCxnSpPr>
        <p:spPr>
          <a:xfrm>
            <a:off x="4229132" y="2320200"/>
            <a:ext cx="49900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3B9C21BB-70D5-2480-9E4B-0220EC8B71D8}"/>
              </a:ext>
            </a:extLst>
          </p:cNvPr>
          <p:cNvCxnSpPr>
            <a:cxnSpLocks/>
            <a:endCxn id="7" idx="1"/>
          </p:cNvCxnSpPr>
          <p:nvPr/>
        </p:nvCxnSpPr>
        <p:spPr>
          <a:xfrm>
            <a:off x="1881402" y="2320200"/>
            <a:ext cx="7543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3017722B-7506-1726-05FF-E42DFF1CEAAB}"/>
              </a:ext>
            </a:extLst>
          </p:cNvPr>
          <p:cNvSpPr/>
          <p:nvPr/>
        </p:nvSpPr>
        <p:spPr>
          <a:xfrm>
            <a:off x="9713679" y="4933973"/>
            <a:ext cx="1525170" cy="104347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Model Selection</a:t>
            </a:r>
          </a:p>
          <a:p>
            <a:pPr marL="285750" indent="-285750">
              <a:buFont typeface="Arial" panose="020B0604020202020204" pitchFamily="34" charset="0"/>
              <a:buChar char="•"/>
            </a:pPr>
            <a:r>
              <a:rPr lang="en-US" sz="1000" dirty="0">
                <a:latin typeface="Arial" panose="020B0604020202020204" pitchFamily="34" charset="0"/>
                <a:cs typeface="Arial" panose="020B0604020202020204" pitchFamily="34" charset="0"/>
              </a:rPr>
              <a:t>7 different classification algorithms</a:t>
            </a:r>
          </a:p>
        </p:txBody>
      </p:sp>
      <p:sp>
        <p:nvSpPr>
          <p:cNvPr id="19" name="Rectangle 18">
            <a:extLst>
              <a:ext uri="{FF2B5EF4-FFF2-40B4-BE49-F238E27FC236}">
                <a16:creationId xmlns:a16="http://schemas.microsoft.com/office/drawing/2014/main" id="{5BBE75E1-6674-A8A3-AD1A-B9FF5C38377B}"/>
              </a:ext>
            </a:extLst>
          </p:cNvPr>
          <p:cNvSpPr/>
          <p:nvPr/>
        </p:nvSpPr>
        <p:spPr>
          <a:xfrm>
            <a:off x="4342119" y="4997407"/>
            <a:ext cx="2457323" cy="91660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Model Evaluation &amp; Comparison</a:t>
            </a:r>
          </a:p>
          <a:p>
            <a:pPr marL="285750" indent="-285750">
              <a:buFont typeface="Arial" panose="020B0604020202020204" pitchFamily="34" charset="0"/>
              <a:buChar char="•"/>
            </a:pPr>
            <a:r>
              <a:rPr lang="en-US" sz="1000" dirty="0">
                <a:latin typeface="Arial" panose="020B0604020202020204" pitchFamily="34" charset="0"/>
                <a:cs typeface="Arial" panose="020B0604020202020204" pitchFamily="34" charset="0"/>
              </a:rPr>
              <a:t>Performance metrics</a:t>
            </a:r>
          </a:p>
          <a:p>
            <a:pPr marL="285750" indent="-285750">
              <a:buFont typeface="Arial" panose="020B0604020202020204" pitchFamily="34" charset="0"/>
              <a:buChar char="•"/>
            </a:pPr>
            <a:r>
              <a:rPr lang="en-US" sz="1000" dirty="0">
                <a:latin typeface="Arial" panose="020B0604020202020204" pitchFamily="34" charset="0"/>
                <a:cs typeface="Arial" panose="020B0604020202020204" pitchFamily="34" charset="0"/>
              </a:rPr>
              <a:t>Feature set comparison</a:t>
            </a:r>
          </a:p>
        </p:txBody>
      </p:sp>
      <p:sp>
        <p:nvSpPr>
          <p:cNvPr id="20" name="Rectangle 19">
            <a:extLst>
              <a:ext uri="{FF2B5EF4-FFF2-40B4-BE49-F238E27FC236}">
                <a16:creationId xmlns:a16="http://schemas.microsoft.com/office/drawing/2014/main" id="{BD3B4138-C84C-3C0E-96A1-34EDB89D1BAA}"/>
              </a:ext>
            </a:extLst>
          </p:cNvPr>
          <p:cNvSpPr/>
          <p:nvPr/>
        </p:nvSpPr>
        <p:spPr>
          <a:xfrm>
            <a:off x="7573661" y="5181067"/>
            <a:ext cx="1365799" cy="54929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Model Training</a:t>
            </a:r>
          </a:p>
        </p:txBody>
      </p:sp>
      <p:cxnSp>
        <p:nvCxnSpPr>
          <p:cNvPr id="21" name="Straight Arrow Connector 20">
            <a:extLst>
              <a:ext uri="{FF2B5EF4-FFF2-40B4-BE49-F238E27FC236}">
                <a16:creationId xmlns:a16="http://schemas.microsoft.com/office/drawing/2014/main" id="{FCDD2233-4071-6D86-3007-C2F28127EAF3}"/>
              </a:ext>
            </a:extLst>
          </p:cNvPr>
          <p:cNvCxnSpPr>
            <a:cxnSpLocks/>
            <a:stCxn id="13" idx="2"/>
            <a:endCxn id="18" idx="0"/>
          </p:cNvCxnSpPr>
          <p:nvPr/>
        </p:nvCxnSpPr>
        <p:spPr>
          <a:xfrm>
            <a:off x="10476263" y="4302663"/>
            <a:ext cx="1" cy="6313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C4BDC63E-8FF4-EC82-221A-21180479EB40}"/>
              </a:ext>
            </a:extLst>
          </p:cNvPr>
          <p:cNvCxnSpPr>
            <a:cxnSpLocks/>
            <a:stCxn id="18" idx="1"/>
            <a:endCxn id="20" idx="3"/>
          </p:cNvCxnSpPr>
          <p:nvPr/>
        </p:nvCxnSpPr>
        <p:spPr>
          <a:xfrm flipH="1">
            <a:off x="8939460" y="5455712"/>
            <a:ext cx="774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807D810A-9686-0C39-FD28-F3828B0481C7}"/>
              </a:ext>
            </a:extLst>
          </p:cNvPr>
          <p:cNvCxnSpPr>
            <a:cxnSpLocks/>
            <a:stCxn id="20" idx="1"/>
            <a:endCxn id="19" idx="3"/>
          </p:cNvCxnSpPr>
          <p:nvPr/>
        </p:nvCxnSpPr>
        <p:spPr>
          <a:xfrm flipH="1">
            <a:off x="6799442" y="5455712"/>
            <a:ext cx="774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4AB61D3A-03AD-9327-2975-D818D17E5A3A}"/>
              </a:ext>
            </a:extLst>
          </p:cNvPr>
          <p:cNvSpPr/>
          <p:nvPr/>
        </p:nvSpPr>
        <p:spPr>
          <a:xfrm>
            <a:off x="1385578" y="5120931"/>
            <a:ext cx="2046840" cy="66955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Conclusion &amp; Future Work</a:t>
            </a:r>
          </a:p>
        </p:txBody>
      </p:sp>
      <p:cxnSp>
        <p:nvCxnSpPr>
          <p:cNvPr id="25" name="Straight Arrow Connector 24">
            <a:extLst>
              <a:ext uri="{FF2B5EF4-FFF2-40B4-BE49-F238E27FC236}">
                <a16:creationId xmlns:a16="http://schemas.microsoft.com/office/drawing/2014/main" id="{3D2B66AF-D6E4-E2C7-4CE6-E2FD7B75FE26}"/>
              </a:ext>
            </a:extLst>
          </p:cNvPr>
          <p:cNvCxnSpPr>
            <a:cxnSpLocks/>
            <a:stCxn id="19" idx="1"/>
            <a:endCxn id="24" idx="3"/>
          </p:cNvCxnSpPr>
          <p:nvPr/>
        </p:nvCxnSpPr>
        <p:spPr>
          <a:xfrm flipH="1" flipV="1">
            <a:off x="3432418" y="5455711"/>
            <a:ext cx="90970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Connector: Elbow 86">
            <a:extLst>
              <a:ext uri="{FF2B5EF4-FFF2-40B4-BE49-F238E27FC236}">
                <a16:creationId xmlns:a16="http://schemas.microsoft.com/office/drawing/2014/main" id="{E226BBA6-F22E-482B-A6FB-57322BE9E9EB}"/>
              </a:ext>
            </a:extLst>
          </p:cNvPr>
          <p:cNvCxnSpPr>
            <a:cxnSpLocks/>
            <a:stCxn id="11" idx="3"/>
            <a:endCxn id="13" idx="0"/>
          </p:cNvCxnSpPr>
          <p:nvPr/>
        </p:nvCxnSpPr>
        <p:spPr>
          <a:xfrm>
            <a:off x="10004672" y="2320200"/>
            <a:ext cx="471591" cy="93898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32" name="Picture 31">
            <a:extLst>
              <a:ext uri="{FF2B5EF4-FFF2-40B4-BE49-F238E27FC236}">
                <a16:creationId xmlns:a16="http://schemas.microsoft.com/office/drawing/2014/main" id="{2D6011AD-0013-665E-67F1-1AA5E93A2FD7}"/>
              </a:ext>
            </a:extLst>
          </p:cNvPr>
          <p:cNvPicPr>
            <a:picLocks noChangeAspect="1"/>
          </p:cNvPicPr>
          <p:nvPr/>
        </p:nvPicPr>
        <p:blipFill>
          <a:blip r:embed="rId4"/>
          <a:stretch>
            <a:fillRect/>
          </a:stretch>
        </p:blipFill>
        <p:spPr>
          <a:xfrm>
            <a:off x="1262747" y="2671311"/>
            <a:ext cx="618655" cy="256920"/>
          </a:xfrm>
          <a:prstGeom prst="rect">
            <a:avLst/>
          </a:prstGeom>
        </p:spPr>
      </p:pic>
      <p:sp>
        <p:nvSpPr>
          <p:cNvPr id="34" name="TextBox 33">
            <a:extLst>
              <a:ext uri="{FF2B5EF4-FFF2-40B4-BE49-F238E27FC236}">
                <a16:creationId xmlns:a16="http://schemas.microsoft.com/office/drawing/2014/main" id="{9ED3B58A-757B-CB8F-7783-6AFD422DFC64}"/>
              </a:ext>
            </a:extLst>
          </p:cNvPr>
          <p:cNvSpPr txBox="1"/>
          <p:nvPr/>
        </p:nvSpPr>
        <p:spPr>
          <a:xfrm>
            <a:off x="565907" y="1365746"/>
            <a:ext cx="2069797" cy="369332"/>
          </a:xfrm>
          <a:prstGeom prst="rect">
            <a:avLst/>
          </a:prstGeom>
          <a:noFill/>
        </p:spPr>
        <p:txBody>
          <a:bodyPr wrap="none" lIns="91440" tIns="45720" rIns="91440" bIns="45720" rtlCol="0" anchor="t">
            <a:spAutoFit/>
          </a:bodyPr>
          <a:lstStyle/>
          <a:p>
            <a:r>
              <a:rPr lang="en-US" dirty="0">
                <a:solidFill>
                  <a:srgbClr val="C00000"/>
                </a:solidFill>
                <a:latin typeface="Arial" panose="020B0604020202020204" pitchFamily="34" charset="0"/>
                <a:cs typeface="Arial" panose="020B0604020202020204" pitchFamily="34" charset="0"/>
              </a:rPr>
              <a:t>Problem Definition</a:t>
            </a:r>
          </a:p>
        </p:txBody>
      </p:sp>
    </p:spTree>
    <p:extLst>
      <p:ext uri="{BB962C8B-B14F-4D97-AF65-F5344CB8AC3E}">
        <p14:creationId xmlns:p14="http://schemas.microsoft.com/office/powerpoint/2010/main" val="404149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A9F92-4F6B-47DB-1D04-661465591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A0FE9-B5AC-FC02-B5A4-17DD2FCAF069}"/>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DATASET DESCRIPTION</a:t>
            </a:r>
            <a:endParaRPr lang="en-US" dirty="0"/>
          </a:p>
        </p:txBody>
      </p:sp>
      <p:sp>
        <p:nvSpPr>
          <p:cNvPr id="6" name="Content Placeholder 5">
            <a:extLst>
              <a:ext uri="{FF2B5EF4-FFF2-40B4-BE49-F238E27FC236}">
                <a16:creationId xmlns:a16="http://schemas.microsoft.com/office/drawing/2014/main" id="{DECF3F4A-4AFE-2E8F-98EF-F1E9942E2D73}"/>
              </a:ext>
            </a:extLst>
          </p:cNvPr>
          <p:cNvSpPr>
            <a:spLocks noGrp="1"/>
          </p:cNvSpPr>
          <p:nvPr>
            <p:ph sz="half" idx="1"/>
          </p:nvPr>
        </p:nvSpPr>
        <p:spPr>
          <a:xfrm>
            <a:off x="408795" y="1189702"/>
            <a:ext cx="5274250" cy="5087137"/>
          </a:xfrm>
        </p:spPr>
        <p:txBody>
          <a:bodyPr>
            <a:noAutofit/>
          </a:bodyPr>
          <a:lstStyle/>
          <a:p>
            <a:pPr algn="l">
              <a:buNone/>
            </a:pPr>
            <a:r>
              <a:rPr lang="en-US" sz="1700" b="1" i="0" u="none" strike="noStrike" dirty="0">
                <a:solidFill>
                  <a:srgbClr val="000000"/>
                </a:solidFill>
                <a:effectLst/>
                <a:latin typeface="Arial" panose="020B0604020202020204" pitchFamily="34" charset="0"/>
                <a:cs typeface="Arial" panose="020B0604020202020204" pitchFamily="34" charset="0"/>
              </a:rPr>
              <a:t>Dataset Overview:</a:t>
            </a:r>
            <a:endParaRPr lang="en-US" sz="17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Source: Kaggle - Body Signal of Smoking Dataset from health screening centers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URL: </a:t>
            </a:r>
            <a:r>
              <a:rPr lang="en-US" sz="1700" b="0" i="0" u="none" strike="noStrike" dirty="0">
                <a:solidFill>
                  <a:srgbClr val="000000"/>
                </a:solidFill>
                <a:effectLst/>
                <a:latin typeface="Arial" panose="020B0604020202020204" pitchFamily="34" charset="0"/>
                <a:cs typeface="Arial" panose="020B0604020202020204" pitchFamily="34" charset="0"/>
                <a:hlinkClick r:id="rId2"/>
              </a:rPr>
              <a:t>https://www.kaggle.com/datasets/kukuroo3/body-signal-of-smoking/data</a:t>
            </a:r>
            <a:endParaRPr lang="en-US" sz="17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Original Size: 55,692 records with 27 features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After cleaning: 44,084 records (removed duplicates and outliers)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Kaggle Usability Score: 7.06</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Objective: Determine smoking status through biological signals and health indicators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Target Variable: "smoking" (Binary: 0 = Non-smoker, 1 = Smoker)</a:t>
            </a:r>
          </a:p>
        </p:txBody>
      </p:sp>
      <p:sp>
        <p:nvSpPr>
          <p:cNvPr id="7" name="Content Placeholder 6">
            <a:extLst>
              <a:ext uri="{FF2B5EF4-FFF2-40B4-BE49-F238E27FC236}">
                <a16:creationId xmlns:a16="http://schemas.microsoft.com/office/drawing/2014/main" id="{77B12CFB-C582-76B7-43AE-54C414497B7A}"/>
              </a:ext>
            </a:extLst>
          </p:cNvPr>
          <p:cNvSpPr>
            <a:spLocks noGrp="1"/>
          </p:cNvSpPr>
          <p:nvPr>
            <p:ph sz="half" idx="2"/>
          </p:nvPr>
        </p:nvSpPr>
        <p:spPr>
          <a:xfrm>
            <a:off x="6095999" y="1189702"/>
            <a:ext cx="5687205" cy="5087138"/>
          </a:xfrm>
        </p:spPr>
        <p:txBody>
          <a:bodyPr>
            <a:normAutofit lnSpcReduction="10000"/>
          </a:bodyPr>
          <a:lstStyle/>
          <a:p>
            <a:pPr algn="l">
              <a:buNone/>
            </a:pPr>
            <a:r>
              <a:rPr lang="en-US" sz="1700" b="1" i="0" u="none" strike="noStrike" dirty="0">
                <a:solidFill>
                  <a:srgbClr val="000000"/>
                </a:solidFill>
                <a:effectLst/>
                <a:latin typeface="Arial" panose="020B0604020202020204" pitchFamily="34" charset="0"/>
                <a:cs typeface="Arial" panose="020B0604020202020204" pitchFamily="34" charset="0"/>
              </a:rPr>
              <a:t>Feature Categories:</a:t>
            </a:r>
            <a:endParaRPr lang="en-US" sz="17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Demographics: gender, age, height, weight, waist circumference</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Vital Signs: blood pressure (systolic, diastolic), fasting blood sugar</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Blood Tests: cholesterol (total, HDL, LDL), triglycerides, hemoglobin</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Liver Function: AST, ALT, GTP (liver enzymes)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Sensory Tests: eyesight (left/right), hearing (left/right)</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Other Health Indicators: dental caries, tartar, urine protein, serum creatinine</a:t>
            </a:r>
          </a:p>
          <a:p>
            <a:pPr algn="l">
              <a:buNone/>
            </a:pPr>
            <a:r>
              <a:rPr lang="en-US" sz="1700" b="1" i="0" u="none" strike="noStrike" dirty="0">
                <a:solidFill>
                  <a:srgbClr val="000000"/>
                </a:solidFill>
                <a:effectLst/>
                <a:latin typeface="Arial" panose="020B0604020202020204" pitchFamily="34" charset="0"/>
                <a:cs typeface="Arial" panose="020B0604020202020204" pitchFamily="34" charset="0"/>
              </a:rPr>
              <a:t>Class Distribution:</a:t>
            </a:r>
            <a:endParaRPr lang="en-US" sz="17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63.3% non-smokers (27,972 records)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36.7% smokers (16,112 records)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Moderate class imbalance requiring appropriate evaluation metrics</a:t>
            </a:r>
          </a:p>
          <a:p>
            <a:endParaRPr lang="en-US" sz="1700" dirty="0"/>
          </a:p>
        </p:txBody>
      </p:sp>
      <p:sp>
        <p:nvSpPr>
          <p:cNvPr id="3" name="Slide Number Placeholder 2">
            <a:extLst>
              <a:ext uri="{FF2B5EF4-FFF2-40B4-BE49-F238E27FC236}">
                <a16:creationId xmlns:a16="http://schemas.microsoft.com/office/drawing/2014/main" id="{E1DE0D71-8D54-CB1D-E431-B850C2A7372F}"/>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835330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9130D-BF6F-650D-82D5-898F54967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FE6670-53E7-E9B0-7C22-D992C99539B9}"/>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DATA CLEANING &amp; PREPROCESSING</a:t>
            </a:r>
            <a:endParaRPr lang="en-US" dirty="0"/>
          </a:p>
        </p:txBody>
      </p:sp>
      <p:sp>
        <p:nvSpPr>
          <p:cNvPr id="6" name="Content Placeholder 5">
            <a:extLst>
              <a:ext uri="{FF2B5EF4-FFF2-40B4-BE49-F238E27FC236}">
                <a16:creationId xmlns:a16="http://schemas.microsoft.com/office/drawing/2014/main" id="{A0DE53C4-72D0-1D2D-DEDC-4AEF0914260A}"/>
              </a:ext>
            </a:extLst>
          </p:cNvPr>
          <p:cNvSpPr>
            <a:spLocks noGrp="1"/>
          </p:cNvSpPr>
          <p:nvPr>
            <p:ph sz="half" idx="1"/>
          </p:nvPr>
        </p:nvSpPr>
        <p:spPr>
          <a:xfrm>
            <a:off x="408795" y="1189702"/>
            <a:ext cx="5274250" cy="5087137"/>
          </a:xfrm>
        </p:spPr>
        <p:txBody>
          <a:bodyPr>
            <a:noAutofit/>
          </a:bodyPr>
          <a:lstStyle/>
          <a:p>
            <a:pPr algn="l">
              <a:buNone/>
            </a:pPr>
            <a:r>
              <a:rPr lang="en-US" sz="1700" b="1" i="0" u="none" strike="noStrike" dirty="0">
                <a:solidFill>
                  <a:srgbClr val="000000"/>
                </a:solidFill>
                <a:effectLst/>
                <a:latin typeface="Arial" panose="020B0604020202020204" pitchFamily="34" charset="0"/>
                <a:cs typeface="Arial" panose="020B0604020202020204" pitchFamily="34" charset="0"/>
              </a:rPr>
              <a:t>Initial Data Assessment:</a:t>
            </a:r>
            <a:endParaRPr lang="en-US" sz="17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55,692 records with 27 features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No missing values (all fields complete)</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11,140 duplicate records identified and removed</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Renamed columns to </a:t>
            </a:r>
            <a:r>
              <a:rPr lang="en-US" sz="1700" b="0" i="0" u="none" strike="noStrike" dirty="0" err="1">
                <a:solidFill>
                  <a:srgbClr val="000000"/>
                </a:solidFill>
                <a:effectLst/>
                <a:latin typeface="Arial" panose="020B0604020202020204" pitchFamily="34" charset="0"/>
                <a:cs typeface="Arial" panose="020B0604020202020204" pitchFamily="34" charset="0"/>
              </a:rPr>
              <a:t>snake_case</a:t>
            </a:r>
            <a:r>
              <a:rPr lang="en-US" sz="1700" b="0" i="0" u="none" strike="noStrike" dirty="0">
                <a:solidFill>
                  <a:srgbClr val="000000"/>
                </a:solidFill>
                <a:effectLst/>
                <a:latin typeface="Arial" panose="020B0604020202020204" pitchFamily="34" charset="0"/>
                <a:cs typeface="Arial" panose="020B0604020202020204" pitchFamily="34" charset="0"/>
              </a:rPr>
              <a:t> format for coding consistency</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Removed unnecessary features:</a:t>
            </a:r>
          </a:p>
          <a:p>
            <a:pPr marL="742950" lvl="1" indent="-285750"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ID column (just an index identifier)</a:t>
            </a:r>
          </a:p>
          <a:p>
            <a:pPr marL="742950" lvl="1" indent="-285750"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'oral' column (constant value across all records)</a:t>
            </a:r>
          </a:p>
        </p:txBody>
      </p:sp>
      <p:sp>
        <p:nvSpPr>
          <p:cNvPr id="7" name="Content Placeholder 6">
            <a:extLst>
              <a:ext uri="{FF2B5EF4-FFF2-40B4-BE49-F238E27FC236}">
                <a16:creationId xmlns:a16="http://schemas.microsoft.com/office/drawing/2014/main" id="{04BF2F68-C391-BDE4-DB9C-BE3B48459A25}"/>
              </a:ext>
            </a:extLst>
          </p:cNvPr>
          <p:cNvSpPr>
            <a:spLocks noGrp="1"/>
          </p:cNvSpPr>
          <p:nvPr>
            <p:ph sz="half" idx="2"/>
          </p:nvPr>
        </p:nvSpPr>
        <p:spPr>
          <a:xfrm>
            <a:off x="6095999" y="1189702"/>
            <a:ext cx="5687205" cy="5087138"/>
          </a:xfrm>
        </p:spPr>
        <p:txBody>
          <a:bodyPr>
            <a:normAutofit lnSpcReduction="10000"/>
          </a:bodyPr>
          <a:lstStyle/>
          <a:p>
            <a:pPr algn="l">
              <a:buNone/>
            </a:pPr>
            <a:r>
              <a:rPr lang="en-US" sz="1700" b="1" i="0" u="none" strike="noStrike" dirty="0">
                <a:solidFill>
                  <a:srgbClr val="000000"/>
                </a:solidFill>
                <a:effectLst/>
                <a:latin typeface="Arial" panose="020B0604020202020204" pitchFamily="34" charset="0"/>
                <a:cs typeface="Arial" panose="020B0604020202020204" pitchFamily="34" charset="0"/>
              </a:rPr>
              <a:t>Categorical Variable Encoding:</a:t>
            </a:r>
            <a:endParaRPr lang="en-US" sz="17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Gender: F → 0, M → 1</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Tartar: Y → 1, N → 0</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Hearing status: Values standardized as 1 = normal, 2 = abnormal</a:t>
            </a:r>
            <a:endParaRPr lang="en-US" sz="1700" b="1" i="0" u="none" strike="noStrike" dirty="0">
              <a:solidFill>
                <a:srgbClr val="000000"/>
              </a:solidFill>
              <a:effectLst/>
              <a:latin typeface="Arial" panose="020B0604020202020204" pitchFamily="34" charset="0"/>
              <a:cs typeface="Arial" panose="020B0604020202020204" pitchFamily="34" charset="0"/>
            </a:endParaRPr>
          </a:p>
          <a:p>
            <a:pPr algn="l">
              <a:buNone/>
            </a:pPr>
            <a:r>
              <a:rPr lang="en-US" sz="1700" b="1" i="0" u="none" strike="noStrike" dirty="0">
                <a:solidFill>
                  <a:srgbClr val="000000"/>
                </a:solidFill>
                <a:effectLst/>
                <a:latin typeface="Arial" panose="020B0604020202020204" pitchFamily="34" charset="0"/>
                <a:cs typeface="Arial" panose="020B0604020202020204" pitchFamily="34" charset="0"/>
              </a:rPr>
              <a:t>Data Quality Assessment:</a:t>
            </a:r>
            <a:endParaRPr lang="en-US" sz="17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Examined feature distributions and identified potential outliers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Checked for class imbalance (63.3% vs 36.7%)</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Verified data types and consistency</a:t>
            </a:r>
          </a:p>
          <a:p>
            <a:pPr algn="l">
              <a:buNone/>
            </a:pPr>
            <a:r>
              <a:rPr lang="en-US" sz="1700" b="1" i="0" u="none" strike="noStrike" dirty="0">
                <a:solidFill>
                  <a:srgbClr val="000000"/>
                </a:solidFill>
                <a:effectLst/>
                <a:latin typeface="Arial" panose="020B0604020202020204" pitchFamily="34" charset="0"/>
                <a:cs typeface="Arial" panose="020B0604020202020204" pitchFamily="34" charset="0"/>
              </a:rPr>
              <a:t>Final Dataset:</a:t>
            </a:r>
            <a:endParaRPr lang="en-US" sz="17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After cleaning: 44,084 records with 25 features</a:t>
            </a:r>
          </a:p>
          <a:p>
            <a:pPr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Created two datasets for model comparison:</a:t>
            </a:r>
          </a:p>
          <a:p>
            <a:pPr marL="742950" lvl="1" indent="-285750"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Full feature set: All 29 features (including engineered features)</a:t>
            </a:r>
          </a:p>
          <a:p>
            <a:pPr marL="742950" lvl="1" indent="-285750" algn="l">
              <a:buFont typeface="Arial" panose="020B0604020202020204" pitchFamily="34" charset="0"/>
              <a:buChar char="•"/>
            </a:pPr>
            <a:r>
              <a:rPr lang="en-US" sz="1700" b="0" i="0" u="none" strike="noStrike" dirty="0">
                <a:solidFill>
                  <a:srgbClr val="000000"/>
                </a:solidFill>
                <a:effectLst/>
                <a:latin typeface="Arial" panose="020B0604020202020204" pitchFamily="34" charset="0"/>
                <a:cs typeface="Arial" panose="020B0604020202020204" pitchFamily="34" charset="0"/>
              </a:rPr>
              <a:t>Reduced feature set: Top 15 most important features</a:t>
            </a:r>
          </a:p>
        </p:txBody>
      </p:sp>
      <p:sp>
        <p:nvSpPr>
          <p:cNvPr id="3" name="Slide Number Placeholder 2">
            <a:extLst>
              <a:ext uri="{FF2B5EF4-FFF2-40B4-BE49-F238E27FC236}">
                <a16:creationId xmlns:a16="http://schemas.microsoft.com/office/drawing/2014/main" id="{3F1AA08E-33EC-F798-9A46-8BFEA6827FFD}"/>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346799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AD747-AE83-3787-829E-CEE3FAC36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89F19-3F96-F4CD-4A1F-948BD45D725D}"/>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OUTLIER DETECTION AND REMOVAL</a:t>
            </a:r>
            <a:endParaRPr lang="en-US" dirty="0"/>
          </a:p>
        </p:txBody>
      </p:sp>
      <p:sp>
        <p:nvSpPr>
          <p:cNvPr id="6" name="Content Placeholder 5">
            <a:extLst>
              <a:ext uri="{FF2B5EF4-FFF2-40B4-BE49-F238E27FC236}">
                <a16:creationId xmlns:a16="http://schemas.microsoft.com/office/drawing/2014/main" id="{D333BDAD-3C44-618C-D746-42CF6712A5BB}"/>
              </a:ext>
            </a:extLst>
          </p:cNvPr>
          <p:cNvSpPr>
            <a:spLocks noGrp="1"/>
          </p:cNvSpPr>
          <p:nvPr>
            <p:ph sz="half" idx="1"/>
          </p:nvPr>
        </p:nvSpPr>
        <p:spPr>
          <a:xfrm>
            <a:off x="408794" y="1189702"/>
            <a:ext cx="6532779" cy="5087137"/>
          </a:xfrm>
        </p:spPr>
        <p:txBody>
          <a:bodyPr>
            <a:noAutofit/>
          </a:bodyPr>
          <a:lstStyle/>
          <a:p>
            <a:pPr algn="l">
              <a:buNone/>
            </a:pPr>
            <a:r>
              <a:rPr lang="en-US" sz="1600" b="1" i="0" u="none" strike="noStrike" dirty="0">
                <a:solidFill>
                  <a:schemeClr val="bg2">
                    <a:lumMod val="10000"/>
                  </a:schemeClr>
                </a:solidFill>
                <a:effectLst/>
                <a:latin typeface="Arial" panose="020B0604020202020204" pitchFamily="34" charset="0"/>
                <a:cs typeface="Arial" panose="020B0604020202020204" pitchFamily="34" charset="0"/>
              </a:rPr>
              <a:t>Outlier Detection Method:</a:t>
            </a:r>
            <a:endParaRPr lang="en-US" sz="1600" b="0" i="0" u="none" strike="noStrike" dirty="0">
              <a:solidFill>
                <a:schemeClr val="bg2">
                  <a:lumMod val="10000"/>
                </a:schemeClr>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Used Interquartile Range (IQR) method for robust outlier identification</a:t>
            </a:r>
          </a:p>
          <a:p>
            <a:pPr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For each numerical feature:</a:t>
            </a:r>
          </a:p>
          <a:p>
            <a:pPr marL="742950" lvl="1" indent="-285750"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Calculated Q1 (25th percentile) and Q3 (75th percentile)</a:t>
            </a:r>
          </a:p>
          <a:p>
            <a:pPr marL="742950" lvl="1" indent="-285750"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Defined outlier boundary as Q1-1.5</a:t>
            </a:r>
            <a:r>
              <a:rPr lang="en-US" sz="1600" b="0" i="1" u="none" strike="noStrike" dirty="0">
                <a:solidFill>
                  <a:schemeClr val="bg2">
                    <a:lumMod val="10000"/>
                  </a:schemeClr>
                </a:solidFill>
                <a:effectLst/>
                <a:latin typeface="Arial" panose="020B0604020202020204" pitchFamily="34" charset="0"/>
                <a:cs typeface="Arial" panose="020B0604020202020204" pitchFamily="34" charset="0"/>
              </a:rPr>
              <a:t>IQR and Q3+1.5</a:t>
            </a: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IQR</a:t>
            </a:r>
          </a:p>
          <a:p>
            <a:pPr marL="742950" lvl="1" indent="-285750"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Flagged values outside this range as potential outliers</a:t>
            </a:r>
          </a:p>
          <a:p>
            <a:pPr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Conservative approach: only removed rows that were outliers in 5+ columns</a:t>
            </a:r>
          </a:p>
          <a:p>
            <a:pPr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This preserved legitimate variability while removing truly anomalous records</a:t>
            </a:r>
          </a:p>
          <a:p>
            <a:pPr algn="l">
              <a:buNone/>
            </a:pPr>
            <a:r>
              <a:rPr lang="en-US" sz="1600" b="1" i="0" u="none" strike="noStrike" dirty="0">
                <a:solidFill>
                  <a:schemeClr val="bg2">
                    <a:lumMod val="10000"/>
                  </a:schemeClr>
                </a:solidFill>
                <a:effectLst/>
                <a:latin typeface="Arial" panose="020B0604020202020204" pitchFamily="34" charset="0"/>
                <a:cs typeface="Arial" panose="020B0604020202020204" pitchFamily="34" charset="0"/>
              </a:rPr>
              <a:t>Results:</a:t>
            </a:r>
            <a:endParaRPr lang="en-US" sz="1600" b="0" i="0" u="none" strike="noStrike" dirty="0">
              <a:solidFill>
                <a:schemeClr val="bg2">
                  <a:lumMod val="10000"/>
                </a:schemeClr>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468 outliers identified and removed (1.05% of data)</a:t>
            </a:r>
          </a:p>
          <a:p>
            <a:pPr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Final dataset: 44,084 records</a:t>
            </a:r>
          </a:p>
          <a:p>
            <a:pPr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Particularly affected features: triglyceride, ALT, AST, GTP (liver enzymes)</a:t>
            </a:r>
          </a:p>
        </p:txBody>
      </p:sp>
      <p:sp>
        <p:nvSpPr>
          <p:cNvPr id="7" name="Content Placeholder 6">
            <a:extLst>
              <a:ext uri="{FF2B5EF4-FFF2-40B4-BE49-F238E27FC236}">
                <a16:creationId xmlns:a16="http://schemas.microsoft.com/office/drawing/2014/main" id="{61AECF7D-A47F-EFDE-175B-5CB198DB97F4}"/>
              </a:ext>
            </a:extLst>
          </p:cNvPr>
          <p:cNvSpPr>
            <a:spLocks noGrp="1"/>
          </p:cNvSpPr>
          <p:nvPr>
            <p:ph sz="half" idx="2"/>
          </p:nvPr>
        </p:nvSpPr>
        <p:spPr>
          <a:xfrm>
            <a:off x="7482349" y="1189702"/>
            <a:ext cx="4300856" cy="5087138"/>
          </a:xfrm>
        </p:spPr>
        <p:txBody>
          <a:bodyPr>
            <a:normAutofit/>
          </a:bodyPr>
          <a:lstStyle/>
          <a:p>
            <a:pPr algn="l">
              <a:buNone/>
            </a:pPr>
            <a:r>
              <a:rPr lang="en-US" sz="1600" b="1" i="0" u="none" strike="noStrike" dirty="0">
                <a:solidFill>
                  <a:schemeClr val="bg2">
                    <a:lumMod val="10000"/>
                  </a:schemeClr>
                </a:solidFill>
                <a:effectLst/>
                <a:latin typeface="Arial" panose="020B0604020202020204" pitchFamily="34" charset="0"/>
                <a:cs typeface="Arial" panose="020B0604020202020204" pitchFamily="34" charset="0"/>
              </a:rPr>
              <a:t>Why IQR Method?</a:t>
            </a:r>
            <a:endParaRPr lang="en-US" sz="1600" b="0" i="0" u="none" strike="noStrike" dirty="0">
              <a:solidFill>
                <a:schemeClr val="bg2">
                  <a:lumMod val="10000"/>
                </a:schemeClr>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Resistant to extreme values (doesn't rely on mean)</a:t>
            </a:r>
          </a:p>
          <a:p>
            <a:pPr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Uses quartiles for robust representation of data distribution</a:t>
            </a:r>
          </a:p>
          <a:p>
            <a:pPr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1.5 * IQR threshold is statistically sound and widely accepted</a:t>
            </a:r>
          </a:p>
          <a:p>
            <a:pPr algn="l">
              <a:buFont typeface="Arial" panose="020B0604020202020204" pitchFamily="34" charset="0"/>
              <a:buChar char="•"/>
            </a:pPr>
            <a:r>
              <a:rPr lang="en-US" sz="1600" b="0" i="0" u="none" strike="noStrike" dirty="0">
                <a:solidFill>
                  <a:schemeClr val="bg2">
                    <a:lumMod val="10000"/>
                  </a:schemeClr>
                </a:solidFill>
                <a:effectLst/>
                <a:latin typeface="Arial" panose="020B0604020202020204" pitchFamily="34" charset="0"/>
                <a:cs typeface="Arial" panose="020B0604020202020204" pitchFamily="34" charset="0"/>
              </a:rPr>
              <a:t>Preserves natural biological variability while removing true anomalies</a:t>
            </a:r>
          </a:p>
        </p:txBody>
      </p:sp>
      <p:sp>
        <p:nvSpPr>
          <p:cNvPr id="3" name="Slide Number Placeholder 2">
            <a:extLst>
              <a:ext uri="{FF2B5EF4-FFF2-40B4-BE49-F238E27FC236}">
                <a16:creationId xmlns:a16="http://schemas.microsoft.com/office/drawing/2014/main" id="{AB254F8A-CAE9-7617-4B25-1D0CE9C707C7}"/>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79641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B65ED-657E-1968-ECB8-64B86665A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47E69-A652-60EE-DCB3-C21647F6C757}"/>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TARGET VARIABLE AND CLASS DISTRIBUTION</a:t>
            </a:r>
            <a:endParaRPr lang="en-US" dirty="0"/>
          </a:p>
        </p:txBody>
      </p:sp>
      <p:sp>
        <p:nvSpPr>
          <p:cNvPr id="6" name="Content Placeholder 5">
            <a:extLst>
              <a:ext uri="{FF2B5EF4-FFF2-40B4-BE49-F238E27FC236}">
                <a16:creationId xmlns:a16="http://schemas.microsoft.com/office/drawing/2014/main" id="{638678F1-5242-1A45-BF90-0BFAD8728330}"/>
              </a:ext>
            </a:extLst>
          </p:cNvPr>
          <p:cNvSpPr>
            <a:spLocks noGrp="1"/>
          </p:cNvSpPr>
          <p:nvPr>
            <p:ph sz="half" idx="1"/>
          </p:nvPr>
        </p:nvSpPr>
        <p:spPr>
          <a:xfrm>
            <a:off x="408794" y="1189702"/>
            <a:ext cx="5952677" cy="5087137"/>
          </a:xfrm>
        </p:spPr>
        <p:txBody>
          <a:bodyPr>
            <a:noAutofit/>
          </a:bodyPr>
          <a:lstStyle/>
          <a:p>
            <a:pPr algn="l">
              <a:buNone/>
            </a:pPr>
            <a:r>
              <a:rPr lang="en-US" sz="1400" b="1" i="0" u="none" strike="noStrike" dirty="0">
                <a:solidFill>
                  <a:srgbClr val="000000"/>
                </a:solidFill>
                <a:effectLst/>
                <a:latin typeface="Arial" panose="020B0604020202020204" pitchFamily="34" charset="0"/>
                <a:cs typeface="Arial" panose="020B0604020202020204" pitchFamily="34" charset="0"/>
              </a:rPr>
              <a:t>Target Variable Analysis:</a:t>
            </a:r>
            <a:endParaRPr lang="en-US" sz="14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Binary classification: Smoker (1) vs Non-smoker (0)</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After cleaning: 63.3% non-smokers (27,972), 36.7% smokers (16,112)</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Class ratios preserved in train/test splits using stratification</a:t>
            </a:r>
          </a:p>
          <a:p>
            <a:pPr algn="l">
              <a:buNone/>
            </a:pPr>
            <a:r>
              <a:rPr lang="en-US" sz="1400" b="1" i="0" u="none" strike="noStrike" dirty="0">
                <a:solidFill>
                  <a:srgbClr val="000000"/>
                </a:solidFill>
                <a:effectLst/>
                <a:latin typeface="Arial" panose="020B0604020202020204" pitchFamily="34" charset="0"/>
                <a:cs typeface="Arial" panose="020B0604020202020204" pitchFamily="34" charset="0"/>
              </a:rPr>
              <a:t>Class Imbalance Assessment:</a:t>
            </a:r>
            <a:endParaRPr lang="en-US" sz="14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63:37 ratio represents moderate imbalance</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Not severe enough to require advanced resampling techniques</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Comparable to real-world smoking prevalence in many populations</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According to class imbalance literature:</a:t>
            </a:r>
          </a:p>
          <a:p>
            <a:pPr marL="742950" lvl="1" indent="-285750"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60:40 or 70:30 is mild imbalance</a:t>
            </a:r>
          </a:p>
          <a:p>
            <a:pPr marL="742950" lvl="1" indent="-285750"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80:20 is moderate imbalance</a:t>
            </a:r>
          </a:p>
          <a:p>
            <a:pPr marL="742950" lvl="1" indent="-285750"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90:10 or more extreme is severe imbalance</a:t>
            </a:r>
          </a:p>
          <a:p>
            <a:pPr algn="l">
              <a:buNone/>
            </a:pPr>
            <a:r>
              <a:rPr lang="en-US" sz="1400" b="1" i="0" u="none" strike="noStrike" dirty="0">
                <a:solidFill>
                  <a:srgbClr val="000000"/>
                </a:solidFill>
                <a:effectLst/>
                <a:latin typeface="Arial" panose="020B0604020202020204" pitchFamily="34" charset="0"/>
                <a:cs typeface="Arial" panose="020B0604020202020204" pitchFamily="34" charset="0"/>
              </a:rPr>
              <a:t>Evaluation Strategy:</a:t>
            </a:r>
            <a:endParaRPr lang="en-US" sz="140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80% training set, 20% test set</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Stratified sampling to maintain class distribution</a:t>
            </a:r>
          </a:p>
          <a:p>
            <a:pPr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Multiple metrics beyond accuracy:</a:t>
            </a:r>
          </a:p>
          <a:p>
            <a:pPr marL="742950" lvl="1" indent="-285750" algn="l">
              <a:buFont typeface="Arial" panose="020B0604020202020204" pitchFamily="34" charset="0"/>
              <a:buChar char="•"/>
            </a:pPr>
            <a:r>
              <a:rPr lang="en-US" sz="1400" b="0" i="0" u="none" strike="noStrike" dirty="0">
                <a:solidFill>
                  <a:srgbClr val="000000"/>
                </a:solidFill>
                <a:effectLst/>
                <a:latin typeface="Arial" panose="020B0604020202020204" pitchFamily="34" charset="0"/>
                <a:cs typeface="Arial" panose="020B0604020202020204" pitchFamily="34" charset="0"/>
              </a:rPr>
              <a:t>Precision, Recall, F1-score, ROC-AUC</a:t>
            </a:r>
          </a:p>
        </p:txBody>
      </p:sp>
      <p:sp>
        <p:nvSpPr>
          <p:cNvPr id="3" name="Slide Number Placeholder 2">
            <a:extLst>
              <a:ext uri="{FF2B5EF4-FFF2-40B4-BE49-F238E27FC236}">
                <a16:creationId xmlns:a16="http://schemas.microsoft.com/office/drawing/2014/main" id="{BE969023-D235-21F5-EE41-ACA8F70E9C97}"/>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12" name="Picture 11">
            <a:extLst>
              <a:ext uri="{FF2B5EF4-FFF2-40B4-BE49-F238E27FC236}">
                <a16:creationId xmlns:a16="http://schemas.microsoft.com/office/drawing/2014/main" id="{E166900B-5978-842A-699A-73670AF78AD6}"/>
              </a:ext>
            </a:extLst>
          </p:cNvPr>
          <p:cNvPicPr>
            <a:picLocks noChangeAspect="1"/>
          </p:cNvPicPr>
          <p:nvPr/>
        </p:nvPicPr>
        <p:blipFill>
          <a:blip r:embed="rId2"/>
          <a:stretch>
            <a:fillRect/>
          </a:stretch>
        </p:blipFill>
        <p:spPr>
          <a:xfrm>
            <a:off x="6361471" y="1516291"/>
            <a:ext cx="5043363" cy="4433957"/>
          </a:xfrm>
          <a:prstGeom prst="rect">
            <a:avLst/>
          </a:prstGeom>
        </p:spPr>
      </p:pic>
    </p:spTree>
    <p:extLst>
      <p:ext uri="{BB962C8B-B14F-4D97-AF65-F5344CB8AC3E}">
        <p14:creationId xmlns:p14="http://schemas.microsoft.com/office/powerpoint/2010/main" val="351930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4700A-EB63-08C5-0610-E48111368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24914-F71C-F1F5-9293-E504370DA961}"/>
              </a:ext>
            </a:extLst>
          </p:cNvPr>
          <p:cNvSpPr>
            <a:spLocks noGrp="1"/>
          </p:cNvSpPr>
          <p:nvPr>
            <p:ph type="title"/>
          </p:nvPr>
        </p:nvSpPr>
        <p:spPr>
          <a:xfrm>
            <a:off x="404780" y="463447"/>
            <a:ext cx="10710619" cy="1325563"/>
          </a:xfrm>
        </p:spPr>
        <p:txBody>
          <a:bodyPr/>
          <a:lstStyle/>
          <a:p>
            <a:r>
              <a:rPr lang="en-US" sz="2500" dirty="0">
                <a:solidFill>
                  <a:schemeClr val="bg2">
                    <a:lumMod val="10000"/>
                  </a:schemeClr>
                </a:solidFill>
                <a:latin typeface="Arial" panose="020B0604020202020204" pitchFamily="34" charset="0"/>
                <a:cs typeface="Arial" panose="020B0604020202020204" pitchFamily="34" charset="0"/>
              </a:rPr>
              <a:t>NUMERICAL FEATURE DISTRIBUTIONS</a:t>
            </a:r>
            <a:endParaRPr lang="en-US" dirty="0"/>
          </a:p>
        </p:txBody>
      </p:sp>
      <p:sp>
        <p:nvSpPr>
          <p:cNvPr id="6" name="Content Placeholder 5">
            <a:extLst>
              <a:ext uri="{FF2B5EF4-FFF2-40B4-BE49-F238E27FC236}">
                <a16:creationId xmlns:a16="http://schemas.microsoft.com/office/drawing/2014/main" id="{C1D453D2-1249-AFAF-F75F-73534B5C3522}"/>
              </a:ext>
            </a:extLst>
          </p:cNvPr>
          <p:cNvSpPr>
            <a:spLocks noGrp="1"/>
          </p:cNvSpPr>
          <p:nvPr>
            <p:ph sz="half" idx="1"/>
          </p:nvPr>
        </p:nvSpPr>
        <p:spPr>
          <a:xfrm>
            <a:off x="408795" y="953730"/>
            <a:ext cx="4320521" cy="5323110"/>
          </a:xfrm>
        </p:spPr>
        <p:txBody>
          <a:bodyPr>
            <a:noAutofit/>
          </a:bodyPr>
          <a:lstStyle/>
          <a:p>
            <a:pPr algn="l">
              <a:buNone/>
            </a:pPr>
            <a:r>
              <a:rPr lang="en-US" sz="1050" b="1" i="0" u="none" strike="noStrike" dirty="0">
                <a:solidFill>
                  <a:srgbClr val="000000"/>
                </a:solidFill>
                <a:effectLst/>
                <a:latin typeface="Arial" panose="020B0604020202020204" pitchFamily="34" charset="0"/>
                <a:cs typeface="Arial" panose="020B0604020202020204" pitchFamily="34" charset="0"/>
              </a:rPr>
              <a:t>Numerical Feature Histograms:</a:t>
            </a:r>
            <a:endParaRPr lang="en-US" sz="105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Explored distributions of key health indicators to understand data characteristics</a:t>
            </a: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Most features show approximately normal distributions with varying degrees of skewness</a:t>
            </a: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Some features display clear bimodal patterns related to gender differences</a:t>
            </a:r>
          </a:p>
          <a:p>
            <a:pPr algn="l">
              <a:buNone/>
            </a:pPr>
            <a:r>
              <a:rPr lang="en-US" sz="1050" b="1" i="0" u="none" strike="noStrike" dirty="0">
                <a:solidFill>
                  <a:srgbClr val="000000"/>
                </a:solidFill>
                <a:effectLst/>
                <a:latin typeface="Arial" panose="020B0604020202020204" pitchFamily="34" charset="0"/>
                <a:cs typeface="Arial" panose="020B0604020202020204" pitchFamily="34" charset="0"/>
              </a:rPr>
              <a:t>Key Observations:</a:t>
            </a:r>
            <a:endParaRPr lang="en-US" sz="105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Height and hemoglobin show bimodal distributions (gender effect)</a:t>
            </a: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Liver enzymes (AST, ALT) are right-skewed with long tails</a:t>
            </a: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Triglyceride levels show significant right skew with outliers</a:t>
            </a: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Blood pressure and cholesterol metrics have approximately normal distributions</a:t>
            </a: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Age distribution reflects sampling across different age groups</a:t>
            </a:r>
          </a:p>
          <a:p>
            <a:pPr algn="l">
              <a:buNone/>
            </a:pPr>
            <a:r>
              <a:rPr lang="en-US" sz="1050" b="1" i="0" u="none" strike="noStrike" dirty="0">
                <a:solidFill>
                  <a:srgbClr val="000000"/>
                </a:solidFill>
                <a:effectLst/>
                <a:latin typeface="Arial" panose="020B0604020202020204" pitchFamily="34" charset="0"/>
                <a:cs typeface="Arial" panose="020B0604020202020204" pitchFamily="34" charset="0"/>
              </a:rPr>
              <a:t>Implications for Modeling:</a:t>
            </a:r>
            <a:endParaRPr lang="en-US" sz="1050" b="0" i="0" u="none" strike="noStrike"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Skewed distributions may affect some models more than others</a:t>
            </a: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Bimodal distributions highlight the importance of gender as a factor</a:t>
            </a: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Range and scale differences justify normalization for distance-based models</a:t>
            </a:r>
          </a:p>
          <a:p>
            <a:pPr algn="l">
              <a:buFont typeface="Arial" panose="020B0604020202020204" pitchFamily="34" charset="0"/>
              <a:buChar char="•"/>
            </a:pPr>
            <a:r>
              <a:rPr lang="en-US" sz="1050" b="0" i="0" u="none" strike="noStrike" dirty="0">
                <a:solidFill>
                  <a:srgbClr val="000000"/>
                </a:solidFill>
                <a:effectLst/>
                <a:latin typeface="Arial" panose="020B0604020202020204" pitchFamily="34" charset="0"/>
                <a:cs typeface="Arial" panose="020B0604020202020204" pitchFamily="34" charset="0"/>
              </a:rPr>
              <a:t>Outlier handling was critical for heavily skewed features</a:t>
            </a:r>
          </a:p>
        </p:txBody>
      </p:sp>
      <p:sp>
        <p:nvSpPr>
          <p:cNvPr id="3" name="Slide Number Placeholder 2">
            <a:extLst>
              <a:ext uri="{FF2B5EF4-FFF2-40B4-BE49-F238E27FC236}">
                <a16:creationId xmlns:a16="http://schemas.microsoft.com/office/drawing/2014/main" id="{912D244C-D28E-6C93-1711-FC632B4DE27C}"/>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pic>
        <p:nvPicPr>
          <p:cNvPr id="8" name="Picture 7" descr="A group of graphs showing different sizes of data&#10;&#10;AI-generated content may be incorrect.">
            <a:extLst>
              <a:ext uri="{FF2B5EF4-FFF2-40B4-BE49-F238E27FC236}">
                <a16:creationId xmlns:a16="http://schemas.microsoft.com/office/drawing/2014/main" id="{FD5560DE-E6A0-ECA6-CB13-E5CE3837043E}"/>
              </a:ext>
            </a:extLst>
          </p:cNvPr>
          <p:cNvPicPr>
            <a:picLocks noChangeAspect="1"/>
          </p:cNvPicPr>
          <p:nvPr/>
        </p:nvPicPr>
        <p:blipFill>
          <a:blip r:embed="rId2"/>
          <a:stretch>
            <a:fillRect/>
          </a:stretch>
        </p:blipFill>
        <p:spPr>
          <a:xfrm>
            <a:off x="4729316" y="1046469"/>
            <a:ext cx="7119977" cy="5412933"/>
          </a:xfrm>
          <a:prstGeom prst="rect">
            <a:avLst/>
          </a:prstGeom>
        </p:spPr>
      </p:pic>
    </p:spTree>
    <p:extLst>
      <p:ext uri="{BB962C8B-B14F-4D97-AF65-F5344CB8AC3E}">
        <p14:creationId xmlns:p14="http://schemas.microsoft.com/office/powerpoint/2010/main" val="1870250697"/>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2F5CD487DC4ED41B8412010B6AFA7BC" ma:contentTypeVersion="2" ma:contentTypeDescription="Create a new document." ma:contentTypeScope="" ma:versionID="51468041dbc5bc1cc882fb2f6bb11cac">
  <xsd:schema xmlns:xsd="http://www.w3.org/2001/XMLSchema" xmlns:xs="http://www.w3.org/2001/XMLSchema" xmlns:p="http://schemas.microsoft.com/office/2006/metadata/properties" xmlns:ns3="2fcbf0f5-e064-4873-b1a9-47e79535b686" targetNamespace="http://schemas.microsoft.com/office/2006/metadata/properties" ma:root="true" ma:fieldsID="e16e4ff0ad3bf39b29a0bf1e876e8d24" ns3:_="">
    <xsd:import namespace="2fcbf0f5-e064-4873-b1a9-47e79535b68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bf0f5-e064-4873-b1a9-47e79535b6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EB5C6A-A51B-4BA4-92A7-3CF4E5A6C019}">
  <ds:schemaRefs>
    <ds:schemaRef ds:uri="http://schemas.microsoft.com/sharepoint/v3/contenttype/forms"/>
  </ds:schemaRefs>
</ds:datastoreItem>
</file>

<file path=customXml/itemProps2.xml><?xml version="1.0" encoding="utf-8"?>
<ds:datastoreItem xmlns:ds="http://schemas.openxmlformats.org/officeDocument/2006/customXml" ds:itemID="{0FE3C878-061A-4C94-AC8B-6B91D5F4608B}">
  <ds:schemaRefs>
    <ds:schemaRef ds:uri="2fcbf0f5-e064-4873-b1a9-47e79535b6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5E88F59-CE43-47C7-BE9A-FD312497268A}">
  <ds:schemaRefs>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2fcbf0f5-e064-4873-b1a9-47e79535b68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288</TotalTime>
  <Words>3913</Words>
  <Application>Microsoft Macintosh PowerPoint</Application>
  <PresentationFormat>Widescreen</PresentationFormat>
  <Paragraphs>715</Paragraphs>
  <Slides>37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Arial</vt:lpstr>
      <vt:lpstr>Calibri</vt:lpstr>
      <vt:lpstr>Chalkboard SE</vt:lpstr>
      <vt:lpstr>IBM Plex Sans</vt:lpstr>
      <vt:lpstr>IBM Plex Sans Light</vt:lpstr>
      <vt:lpstr>IBM Plex Sans SemiBold</vt:lpstr>
      <vt:lpstr>Saira Condensed Condensed Light</vt:lpstr>
      <vt:lpstr>Saira Condensed Condensed SemiBold</vt:lpstr>
      <vt:lpstr>System Font Regular</vt:lpstr>
      <vt:lpstr>Times New Roman</vt:lpstr>
      <vt:lpstr>Wingdings</vt:lpstr>
      <vt:lpstr>Office Theme</vt:lpstr>
      <vt:lpstr>Predicting Smoking Status Using Health Indicators</vt:lpstr>
      <vt:lpstr>AGENDA</vt:lpstr>
      <vt:lpstr>PROBLEM STATEMENT &amp; PROJECT GOAL </vt:lpstr>
      <vt:lpstr>PROJECT WORKFLOW</vt:lpstr>
      <vt:lpstr>DATASET DESCRIPTION</vt:lpstr>
      <vt:lpstr>DATA CLEANING &amp; PREPROCESSING</vt:lpstr>
      <vt:lpstr>OUTLIER DETECTION AND REMOVAL</vt:lpstr>
      <vt:lpstr>TARGET VARIABLE AND CLASS DISTRIBUTION</vt:lpstr>
      <vt:lpstr>NUMERICAL FEATURE DISTRIBUTIONS</vt:lpstr>
      <vt:lpstr>CORRELATION ANALYSIS</vt:lpstr>
      <vt:lpstr>FEATURE ENGINEERING</vt:lpstr>
      <vt:lpstr>FEATURE IMPORTANCE AND SELECTION</vt:lpstr>
      <vt:lpstr>MODEL: KNN</vt:lpstr>
      <vt:lpstr>MODEL: KNN</vt:lpstr>
      <vt:lpstr>MODEL: DECISION TREE (CART)</vt:lpstr>
      <vt:lpstr>MODEL: DECISION TREE (CART)</vt:lpstr>
      <vt:lpstr>MODEL: DECISION TREE (CART)</vt:lpstr>
      <vt:lpstr>MODEL: RANDOM FOREST</vt:lpstr>
      <vt:lpstr>MODEL: RANDOM FOREST</vt:lpstr>
      <vt:lpstr>MODEL: RANDOM FOREST</vt:lpstr>
      <vt:lpstr>MODEL: SVM</vt:lpstr>
      <vt:lpstr>MODEL: NAIVE BAYES</vt:lpstr>
      <vt:lpstr>MODEL: NAIVE BAYES</vt:lpstr>
      <vt:lpstr>MODEL: LOGISTIC REGRESSION</vt:lpstr>
      <vt:lpstr>MODEL: LOGISTIC REGRESSION</vt:lpstr>
      <vt:lpstr>MODEL: LOGISTIC REGRESSION</vt:lpstr>
      <vt:lpstr>MODEL: ARTIFICIAL NEURAL NETWORK</vt:lpstr>
      <vt:lpstr>MODEL: ARTIFICIAL NEURAL NETWORK</vt:lpstr>
      <vt:lpstr>MODEL COMPARISON - ACCURACY &amp; PRECISION</vt:lpstr>
      <vt:lpstr>MODEL COMPARISON - RECALL &amp; F1 SCORE</vt:lpstr>
      <vt:lpstr>MODEL COMPARISON - ROC AUC &amp; FEATURE IMPACT</vt:lpstr>
      <vt:lpstr>OVERALL MODEL RANKING</vt:lpstr>
      <vt:lpstr>CONCLUSIONS AND RECOMMENDATIONS</vt:lpstr>
      <vt:lpstr>FUTURE WORK</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Vishnu Vardhan Putta</cp:lastModifiedBy>
  <cp:revision>591</cp:revision>
  <dcterms:created xsi:type="dcterms:W3CDTF">2022-06-10T19:28:06Z</dcterms:created>
  <dcterms:modified xsi:type="dcterms:W3CDTF">2025-04-20T01:40:13Z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0x010100C2F5CD487DC4ED41B8412010B6AFA7BC</vt:lpwstr>
  </property>
  <property fmtid="{D5CDD505-2E9C-101B-9397-08002B2CF9AE}" pid="3" name="MSIP_Label_a73fd474-4f3c-44ed-88fb-5cc4bd2471bf_Enabled">
    <vt:lpwstr>true</vt:lpwstr>
  </property>
  <property fmtid="{D5CDD505-2E9C-101B-9397-08002B2CF9AE}" pid="4" name="MSIP_Label_a73fd474-4f3c-44ed-88fb-5cc4bd2471bf_SetDate">
    <vt:lpwstr>2023-09-11T14:25:29Z</vt:lpwstr>
  </property>
  <property fmtid="{D5CDD505-2E9C-101B-9397-08002B2CF9AE}" pid="5" name="MSIP_Label_a73fd474-4f3c-44ed-88fb-5cc4bd2471bf_Method">
    <vt:lpwstr>Standard</vt:lpwstr>
  </property>
  <property fmtid="{D5CDD505-2E9C-101B-9397-08002B2CF9AE}" pid="6" name="MSIP_Label_a73fd474-4f3c-44ed-88fb-5cc4bd2471bf_Name">
    <vt:lpwstr>defa4170-0d19-0005-0004-bc88714345d2</vt:lpwstr>
  </property>
  <property fmtid="{D5CDD505-2E9C-101B-9397-08002B2CF9AE}" pid="7" name="MSIP_Label_a73fd474-4f3c-44ed-88fb-5cc4bd2471bf_SiteId">
    <vt:lpwstr>8d1a69ec-03b5-4345-ae21-dad112f5fb4f</vt:lpwstr>
  </property>
  <property fmtid="{D5CDD505-2E9C-101B-9397-08002B2CF9AE}" pid="8" name="MSIP_Label_a73fd474-4f3c-44ed-88fb-5cc4bd2471bf_ActionId">
    <vt:lpwstr>2b247f71-13b3-467d-9701-7068ec931c57</vt:lpwstr>
  </property>
  <property fmtid="{D5CDD505-2E9C-101B-9397-08002B2CF9AE}" pid="9" name="MSIP_Label_a73fd474-4f3c-44ed-88fb-5cc4bd2471bf_ContentBits">
    <vt:lpwstr>0</vt:lpwstr>
  </property>
</Properties>
</file>